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 id="2147483653" r:id="rId5"/>
  </p:sldMasterIdLst>
  <p:notesMasterIdLst>
    <p:notesMasterId r:id="rId37"/>
  </p:notesMasterIdLst>
  <p:sldIdLst>
    <p:sldId id="256" r:id="rId6"/>
    <p:sldId id="267" r:id="rId7"/>
    <p:sldId id="353" r:id="rId8"/>
    <p:sldId id="275" r:id="rId9"/>
    <p:sldId id="350" r:id="rId10"/>
    <p:sldId id="269" r:id="rId11"/>
    <p:sldId id="262" r:id="rId12"/>
    <p:sldId id="277" r:id="rId13"/>
    <p:sldId id="278" r:id="rId14"/>
    <p:sldId id="346" r:id="rId15"/>
    <p:sldId id="279" r:id="rId16"/>
    <p:sldId id="306" r:id="rId17"/>
    <p:sldId id="280" r:id="rId18"/>
    <p:sldId id="327" r:id="rId19"/>
    <p:sldId id="331" r:id="rId20"/>
    <p:sldId id="354" r:id="rId21"/>
    <p:sldId id="320" r:id="rId22"/>
    <p:sldId id="300" r:id="rId23"/>
    <p:sldId id="355" r:id="rId24"/>
    <p:sldId id="332" r:id="rId25"/>
    <p:sldId id="356" r:id="rId26"/>
    <p:sldId id="357" r:id="rId27"/>
    <p:sldId id="282" r:id="rId28"/>
    <p:sldId id="302" r:id="rId29"/>
    <p:sldId id="309" r:id="rId30"/>
    <p:sldId id="298" r:id="rId31"/>
    <p:sldId id="358" r:id="rId32"/>
    <p:sldId id="283" r:id="rId33"/>
    <p:sldId id="292" r:id="rId34"/>
    <p:sldId id="274" r:id="rId35"/>
    <p:sldId id="293" r:id="rId3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460F2D-7375-8AE1-0C71-2D03271B5343}" name="Aaron Hair" initials="AH" userId="S::ahair@forterie.ca::17853e7a-0c1e-43b7-a93a-b64f90b46af6" providerId="AD"/>
  <p188:author id="{B3FDB954-A185-9F8F-B138-B328D9060E8A}" name="Armstrong, Natalie" initials="AN" userId="S::natalie.armstrong@wsp.com::043114cc-f13a-4046-ac7e-3a1393099d49" providerId="AD"/>
  <p188:author id="{0A22DA58-1D3B-CA72-CDA0-62B26B0C9645}" name="Holness, Shannon" initials="SH" userId="S::Shannon.Holness@wsp.com::42f04f16-8d4a-4749-a5ba-ed73a75b7be2" providerId="AD"/>
  <p188:author id="{F2FEAE69-B3D5-936E-28B9-0BE0F3FD1D2C}" name="Kivlichan, Amanda" initials="KA" userId="S::amanda.kivlichan@wsp.com::ecd76ed9-7d4f-420d-ba70-528c00bf79fb" providerId="AD"/>
  <p188:author id="{A9298598-CCDE-1713-13CE-9D683D6EF6A1}" name="Rappolt, Robert" initials="" userId="S::Robert.Rappolt@wsp.com::36f2d6ae-9fb5-4ce1-8ebe-b6255ed2ac0a" providerId="AD"/>
  <p188:author id="{9D913FAF-3F45-0DAC-0F42-C9DA6748AE5C}" name="Armstrong, Natalie" initials="AN" userId="S::Natalie.Armstrong@wsp.com::043114cc-f13a-4046-ac7e-3a1393099d49" providerId="AD"/>
  <p188:author id="{681588CC-7FC4-5182-3630-7ACB507A6ACF}" name="Kapetanovic, Kemal" initials="KK" userId="S::Kemal.Kapetanovic@wsp.com::df6422b1-4e52-4422-9337-972a64e50c8c" providerId="AD"/>
  <p188:author id="{C3C77AF3-E3AB-0D8C-D360-94CCB349D690}" name="Kivlichan, Amanda" initials="AK" userId="S::Amanda.Kivlichan@wsp.com::ecd76ed9-7d4f-420d-ba70-528c00bf79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779A"/>
    <a:srgbClr val="E9F7FB"/>
    <a:srgbClr val="EAF7FB"/>
    <a:srgbClr val="ABD6E3"/>
    <a:srgbClr val="07627F"/>
    <a:srgbClr val="00AE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B6100E-EF06-4D1B-8633-C7161281823C}" v="2756" dt="2025-05-26T18:40:05.153"/>
    <p1510:client id="{CF2C9EF4-A347-4145-97AD-B7572A8C551F}" v="4" dt="2025-05-27T12:59:28.5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ppolt, Robert" userId="36f2d6ae-9fb5-4ce1-8ebe-b6255ed2ac0a" providerId="ADAL" clId="{CF2C9EF4-A347-4145-97AD-B7572A8C551F}"/>
    <pc:docChg chg="custSel modSld">
      <pc:chgData name="Rappolt, Robert" userId="36f2d6ae-9fb5-4ce1-8ebe-b6255ed2ac0a" providerId="ADAL" clId="{CF2C9EF4-A347-4145-97AD-B7572A8C551F}" dt="2025-05-27T13:01:25.713" v="251" actId="113"/>
      <pc:docMkLst>
        <pc:docMk/>
      </pc:docMkLst>
      <pc:sldChg chg="modSp">
        <pc:chgData name="Rappolt, Robert" userId="36f2d6ae-9fb5-4ce1-8ebe-b6255ed2ac0a" providerId="ADAL" clId="{CF2C9EF4-A347-4145-97AD-B7572A8C551F}" dt="2025-05-27T12:59:28.561" v="120" actId="20577"/>
        <pc:sldMkLst>
          <pc:docMk/>
          <pc:sldMk cId="1156515268" sldId="274"/>
        </pc:sldMkLst>
        <pc:graphicFrameChg chg="mod">
          <ac:chgData name="Rappolt, Robert" userId="36f2d6ae-9fb5-4ce1-8ebe-b6255ed2ac0a" providerId="ADAL" clId="{CF2C9EF4-A347-4145-97AD-B7572A8C551F}" dt="2025-05-27T12:59:28.561" v="120" actId="20577"/>
          <ac:graphicFrameMkLst>
            <pc:docMk/>
            <pc:sldMk cId="1156515268" sldId="274"/>
            <ac:graphicFrameMk id="4" creationId="{ED9DCB5D-15CC-1D87-0C1B-4728C29F67D2}"/>
          </ac:graphicFrameMkLst>
        </pc:graphicFrameChg>
      </pc:sldChg>
      <pc:sldChg chg="modSp mod">
        <pc:chgData name="Rappolt, Robert" userId="36f2d6ae-9fb5-4ce1-8ebe-b6255ed2ac0a" providerId="ADAL" clId="{CF2C9EF4-A347-4145-97AD-B7572A8C551F}" dt="2025-05-27T12:57:22.319" v="4" actId="20577"/>
        <pc:sldMkLst>
          <pc:docMk/>
          <pc:sldMk cId="2519472894" sldId="279"/>
        </pc:sldMkLst>
        <pc:spChg chg="mod">
          <ac:chgData name="Rappolt, Robert" userId="36f2d6ae-9fb5-4ce1-8ebe-b6255ed2ac0a" providerId="ADAL" clId="{CF2C9EF4-A347-4145-97AD-B7572A8C551F}" dt="2025-05-27T12:57:22.319" v="4" actId="20577"/>
          <ac:spMkLst>
            <pc:docMk/>
            <pc:sldMk cId="2519472894" sldId="279"/>
            <ac:spMk id="4" creationId="{39B4D0AD-D5B8-2853-71F1-3F1BA05F11E9}"/>
          </ac:spMkLst>
        </pc:spChg>
      </pc:sldChg>
      <pc:sldChg chg="modSp mod">
        <pc:chgData name="Rappolt, Robert" userId="36f2d6ae-9fb5-4ce1-8ebe-b6255ed2ac0a" providerId="ADAL" clId="{CF2C9EF4-A347-4145-97AD-B7572A8C551F}" dt="2025-05-27T12:58:52.214" v="117" actId="20577"/>
        <pc:sldMkLst>
          <pc:docMk/>
          <pc:sldMk cId="3091590407" sldId="300"/>
        </pc:sldMkLst>
        <pc:spChg chg="mod">
          <ac:chgData name="Rappolt, Robert" userId="36f2d6ae-9fb5-4ce1-8ebe-b6255ed2ac0a" providerId="ADAL" clId="{CF2C9EF4-A347-4145-97AD-B7572A8C551F}" dt="2025-05-27T12:58:52.214" v="117" actId="20577"/>
          <ac:spMkLst>
            <pc:docMk/>
            <pc:sldMk cId="3091590407" sldId="300"/>
            <ac:spMk id="4" creationId="{4E25AE30-717D-33A9-18FF-5A5BC16E1429}"/>
          </ac:spMkLst>
        </pc:spChg>
      </pc:sldChg>
      <pc:sldChg chg="modSp mod">
        <pc:chgData name="Rappolt, Robert" userId="36f2d6ae-9fb5-4ce1-8ebe-b6255ed2ac0a" providerId="ADAL" clId="{CF2C9EF4-A347-4145-97AD-B7572A8C551F}" dt="2025-05-27T13:01:25.713" v="251" actId="113"/>
        <pc:sldMkLst>
          <pc:docMk/>
          <pc:sldMk cId="1042314915" sldId="309"/>
        </pc:sldMkLst>
        <pc:spChg chg="mod">
          <ac:chgData name="Rappolt, Robert" userId="36f2d6ae-9fb5-4ce1-8ebe-b6255ed2ac0a" providerId="ADAL" clId="{CF2C9EF4-A347-4145-97AD-B7572A8C551F}" dt="2025-05-27T13:01:25.713" v="251" actId="113"/>
          <ac:spMkLst>
            <pc:docMk/>
            <pc:sldMk cId="1042314915" sldId="309"/>
            <ac:spMk id="2" creationId="{50C4BABE-B3B3-D22E-5AEC-1DAA3EDC34D5}"/>
          </ac:spMkLst>
        </pc:spChg>
      </pc:sldChg>
      <pc:sldChg chg="modSp mod">
        <pc:chgData name="Rappolt, Robert" userId="36f2d6ae-9fb5-4ce1-8ebe-b6255ed2ac0a" providerId="ADAL" clId="{CF2C9EF4-A347-4145-97AD-B7572A8C551F}" dt="2025-05-27T12:57:44.626" v="6" actId="20577"/>
        <pc:sldMkLst>
          <pc:docMk/>
          <pc:sldMk cId="1727389541" sldId="327"/>
        </pc:sldMkLst>
        <pc:spChg chg="mod">
          <ac:chgData name="Rappolt, Robert" userId="36f2d6ae-9fb5-4ce1-8ebe-b6255ed2ac0a" providerId="ADAL" clId="{CF2C9EF4-A347-4145-97AD-B7572A8C551F}" dt="2025-05-27T12:57:44.626" v="6" actId="20577"/>
          <ac:spMkLst>
            <pc:docMk/>
            <pc:sldMk cId="1727389541" sldId="327"/>
            <ac:spMk id="4" creationId="{118A29F0-22F2-3B79-9D1C-453B8E18E1A1}"/>
          </ac:spMkLst>
        </pc:spChg>
      </pc:sldChg>
      <pc:sldChg chg="modSp">
        <pc:chgData name="Rappolt, Robert" userId="36f2d6ae-9fb5-4ce1-8ebe-b6255ed2ac0a" providerId="ADAL" clId="{CF2C9EF4-A347-4145-97AD-B7572A8C551F}" dt="2025-05-27T12:57:32.312" v="5" actId="14826"/>
        <pc:sldMkLst>
          <pc:docMk/>
          <pc:sldMk cId="4023707101" sldId="350"/>
        </pc:sldMkLst>
        <pc:picChg chg="mod">
          <ac:chgData name="Rappolt, Robert" userId="36f2d6ae-9fb5-4ce1-8ebe-b6255ed2ac0a" providerId="ADAL" clId="{CF2C9EF4-A347-4145-97AD-B7572A8C551F}" dt="2025-05-27T12:57:32.312" v="5" actId="14826"/>
          <ac:picMkLst>
            <pc:docMk/>
            <pc:sldMk cId="4023707101" sldId="350"/>
            <ac:picMk id="1026" creationId="{4ACA1FF2-D928-FE53-0A3D-280987AE3038}"/>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F489E1-F125-418B-857E-3AD5B3782C0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884A664-4CCD-46C3-9BFA-78B51FE19806}">
      <dgm:prSet/>
      <dgm:spPr/>
      <dgm:t>
        <a:bodyPr/>
        <a:lstStyle/>
        <a:p>
          <a:pPr>
            <a:lnSpc>
              <a:spcPct val="100000"/>
            </a:lnSpc>
          </a:pPr>
          <a:r>
            <a:rPr lang="en-CA" b="1" dirty="0">
              <a:latin typeface="Segoe UI" panose="020B0502040204020203" pitchFamily="34" charset="0"/>
              <a:cs typeface="Segoe UI" panose="020B0502040204020203" pitchFamily="34" charset="0"/>
            </a:rPr>
            <a:t>Statutory Public Meeting (June 9, 2025)</a:t>
          </a:r>
          <a:endParaRPr lang="en-US" b="1" dirty="0">
            <a:latin typeface="Segoe UI" panose="020B0502040204020203" pitchFamily="34" charset="0"/>
            <a:cs typeface="Segoe UI" panose="020B0502040204020203" pitchFamily="34" charset="0"/>
          </a:endParaRPr>
        </a:p>
      </dgm:t>
    </dgm:pt>
    <dgm:pt modelId="{72E5E2A1-5069-4BE7-B64F-A37C59ED29B2}" type="parTrans" cxnId="{49A6675E-4F15-4132-9C43-F6DE6EFB086C}">
      <dgm:prSet/>
      <dgm:spPr/>
      <dgm:t>
        <a:bodyPr/>
        <a:lstStyle/>
        <a:p>
          <a:endParaRPr lang="en-US">
            <a:latin typeface="Segoe UI" panose="020B0502040204020203" pitchFamily="34" charset="0"/>
            <a:cs typeface="Segoe UI" panose="020B0502040204020203" pitchFamily="34" charset="0"/>
          </a:endParaRPr>
        </a:p>
      </dgm:t>
    </dgm:pt>
    <dgm:pt modelId="{FF68098F-DDF6-42D1-934A-9F56E7F4FBBC}" type="sibTrans" cxnId="{49A6675E-4F15-4132-9C43-F6DE6EFB086C}">
      <dgm:prSet/>
      <dgm:spPr/>
      <dgm:t>
        <a:bodyPr/>
        <a:lstStyle/>
        <a:p>
          <a:endParaRPr lang="en-US">
            <a:latin typeface="Segoe UI" panose="020B0502040204020203" pitchFamily="34" charset="0"/>
            <a:cs typeface="Segoe UI" panose="020B0502040204020203" pitchFamily="34" charset="0"/>
          </a:endParaRPr>
        </a:p>
      </dgm:t>
    </dgm:pt>
    <dgm:pt modelId="{CD3318D3-978C-4DE9-8C6F-BEEA83CAD7A0}">
      <dgm:prSet/>
      <dgm:spPr/>
      <dgm:t>
        <a:bodyPr/>
        <a:lstStyle/>
        <a:p>
          <a:pPr>
            <a:lnSpc>
              <a:spcPct val="100000"/>
            </a:lnSpc>
          </a:pPr>
          <a:r>
            <a:rPr lang="en-CA" b="1" dirty="0">
              <a:latin typeface="Segoe UI" panose="020B0502040204020203" pitchFamily="34" charset="0"/>
              <a:cs typeface="Segoe UI" panose="020B0502040204020203" pitchFamily="34" charset="0"/>
            </a:rPr>
            <a:t>Review public comments and feedback</a:t>
          </a:r>
          <a:endParaRPr lang="en-US" b="1" dirty="0">
            <a:latin typeface="Segoe UI" panose="020B0502040204020203" pitchFamily="34" charset="0"/>
            <a:cs typeface="Segoe UI" panose="020B0502040204020203" pitchFamily="34" charset="0"/>
          </a:endParaRPr>
        </a:p>
      </dgm:t>
    </dgm:pt>
    <dgm:pt modelId="{1C0210EC-A2FD-4A3E-A11A-614166639C7B}" type="parTrans" cxnId="{2C446AAE-856F-41FE-B394-3F8702416A5C}">
      <dgm:prSet/>
      <dgm:spPr/>
      <dgm:t>
        <a:bodyPr/>
        <a:lstStyle/>
        <a:p>
          <a:endParaRPr lang="en-US">
            <a:latin typeface="Segoe UI" panose="020B0502040204020203" pitchFamily="34" charset="0"/>
            <a:cs typeface="Segoe UI" panose="020B0502040204020203" pitchFamily="34" charset="0"/>
          </a:endParaRPr>
        </a:p>
      </dgm:t>
    </dgm:pt>
    <dgm:pt modelId="{E39E9367-1A31-41F8-9AD1-F6A109E35EAF}" type="sibTrans" cxnId="{2C446AAE-856F-41FE-B394-3F8702416A5C}">
      <dgm:prSet/>
      <dgm:spPr/>
      <dgm:t>
        <a:bodyPr/>
        <a:lstStyle/>
        <a:p>
          <a:endParaRPr lang="en-US">
            <a:latin typeface="Segoe UI" panose="020B0502040204020203" pitchFamily="34" charset="0"/>
            <a:cs typeface="Segoe UI" panose="020B0502040204020203" pitchFamily="34" charset="0"/>
          </a:endParaRPr>
        </a:p>
      </dgm:t>
    </dgm:pt>
    <dgm:pt modelId="{CA8CF0EB-50BD-4F12-AB89-A7FE499D94E3}">
      <dgm:prSet/>
      <dgm:spPr/>
      <dgm:t>
        <a:bodyPr/>
        <a:lstStyle/>
        <a:p>
          <a:pPr>
            <a:lnSpc>
              <a:spcPct val="100000"/>
            </a:lnSpc>
          </a:pPr>
          <a:r>
            <a:rPr lang="en-CA" b="1" dirty="0">
              <a:latin typeface="Segoe UI" panose="020B0502040204020203" pitchFamily="34" charset="0"/>
              <a:cs typeface="Segoe UI" panose="020B0502040204020203" pitchFamily="34" charset="0"/>
            </a:rPr>
            <a:t>Final Official Plan for Council Adoption (Summer 2025)</a:t>
          </a:r>
          <a:endParaRPr lang="en-US" b="1" dirty="0">
            <a:latin typeface="Segoe UI" panose="020B0502040204020203" pitchFamily="34" charset="0"/>
            <a:cs typeface="Segoe UI" panose="020B0502040204020203" pitchFamily="34" charset="0"/>
          </a:endParaRPr>
        </a:p>
      </dgm:t>
    </dgm:pt>
    <dgm:pt modelId="{23D28717-8C1E-490D-9ABD-87D31103428D}" type="parTrans" cxnId="{70CB6AA8-C7CA-492B-BF91-5392598608BF}">
      <dgm:prSet/>
      <dgm:spPr/>
      <dgm:t>
        <a:bodyPr/>
        <a:lstStyle/>
        <a:p>
          <a:endParaRPr lang="en-US">
            <a:latin typeface="Segoe UI" panose="020B0502040204020203" pitchFamily="34" charset="0"/>
            <a:cs typeface="Segoe UI" panose="020B0502040204020203" pitchFamily="34" charset="0"/>
          </a:endParaRPr>
        </a:p>
      </dgm:t>
    </dgm:pt>
    <dgm:pt modelId="{6EEB6C4D-B842-4280-8A5B-82B1E3F66C53}" type="sibTrans" cxnId="{70CB6AA8-C7CA-492B-BF91-5392598608BF}">
      <dgm:prSet/>
      <dgm:spPr/>
      <dgm:t>
        <a:bodyPr/>
        <a:lstStyle/>
        <a:p>
          <a:endParaRPr lang="en-US">
            <a:latin typeface="Segoe UI" panose="020B0502040204020203" pitchFamily="34" charset="0"/>
            <a:cs typeface="Segoe UI" panose="020B0502040204020203" pitchFamily="34" charset="0"/>
          </a:endParaRPr>
        </a:p>
      </dgm:t>
    </dgm:pt>
    <dgm:pt modelId="{F5F75529-F635-4C0E-A4D3-CB475A5A7ED6}">
      <dgm:prSet/>
      <dgm:spPr/>
      <dgm:t>
        <a:bodyPr/>
        <a:lstStyle/>
        <a:p>
          <a:pPr>
            <a:lnSpc>
              <a:spcPct val="100000"/>
            </a:lnSpc>
          </a:pPr>
          <a:r>
            <a:rPr lang="en-CA" b="1" dirty="0">
              <a:latin typeface="Segoe UI" panose="020B0502040204020203" pitchFamily="34" charset="0"/>
              <a:cs typeface="Segoe UI" panose="020B0502040204020203" pitchFamily="34" charset="0"/>
            </a:rPr>
            <a:t>Submit to Province for approval</a:t>
          </a:r>
          <a:endParaRPr lang="en-US" b="1" dirty="0">
            <a:latin typeface="Segoe UI" panose="020B0502040204020203" pitchFamily="34" charset="0"/>
            <a:cs typeface="Segoe UI" panose="020B0502040204020203" pitchFamily="34" charset="0"/>
          </a:endParaRPr>
        </a:p>
      </dgm:t>
    </dgm:pt>
    <dgm:pt modelId="{0AFFA8B9-1509-4773-A0DC-6E69A45CD01E}" type="parTrans" cxnId="{B0E9C57F-06A0-47E9-AF92-E09F2FEA0BD9}">
      <dgm:prSet/>
      <dgm:spPr/>
      <dgm:t>
        <a:bodyPr/>
        <a:lstStyle/>
        <a:p>
          <a:endParaRPr lang="en-US">
            <a:latin typeface="Segoe UI" panose="020B0502040204020203" pitchFamily="34" charset="0"/>
            <a:cs typeface="Segoe UI" panose="020B0502040204020203" pitchFamily="34" charset="0"/>
          </a:endParaRPr>
        </a:p>
      </dgm:t>
    </dgm:pt>
    <dgm:pt modelId="{D8F7200C-349B-4822-90D5-0635E60DC5EC}" type="sibTrans" cxnId="{B0E9C57F-06A0-47E9-AF92-E09F2FEA0BD9}">
      <dgm:prSet/>
      <dgm:spPr/>
      <dgm:t>
        <a:bodyPr/>
        <a:lstStyle/>
        <a:p>
          <a:endParaRPr lang="en-US">
            <a:latin typeface="Segoe UI" panose="020B0502040204020203" pitchFamily="34" charset="0"/>
            <a:cs typeface="Segoe UI" panose="020B0502040204020203" pitchFamily="34" charset="0"/>
          </a:endParaRPr>
        </a:p>
      </dgm:t>
    </dgm:pt>
    <dgm:pt modelId="{A95ED92E-4427-40D5-9517-6F2CCEB50AF6}" type="pres">
      <dgm:prSet presAssocID="{ABF489E1-F125-418B-857E-3AD5B3782C0A}" presName="root" presStyleCnt="0">
        <dgm:presLayoutVars>
          <dgm:dir/>
          <dgm:resizeHandles val="exact"/>
        </dgm:presLayoutVars>
      </dgm:prSet>
      <dgm:spPr/>
    </dgm:pt>
    <dgm:pt modelId="{D2BE02CB-7DEC-49AB-91C2-CD4E2D720528}" type="pres">
      <dgm:prSet presAssocID="{7884A664-4CCD-46C3-9BFA-78B51FE19806}" presName="compNode" presStyleCnt="0"/>
      <dgm:spPr/>
    </dgm:pt>
    <dgm:pt modelId="{53391A38-7A09-4F19-AA77-7182E3E0786A}" type="pres">
      <dgm:prSet presAssocID="{7884A664-4CCD-46C3-9BFA-78B51FE19806}" presName="bgRect" presStyleLbl="bgShp" presStyleIdx="0" presStyleCnt="4"/>
      <dgm:spPr/>
    </dgm:pt>
    <dgm:pt modelId="{A62E624B-C13A-4AB8-8C1A-27FB5A327AA9}" type="pres">
      <dgm:prSet presAssocID="{7884A664-4CCD-46C3-9BFA-78B51FE1980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F3575583-A5D3-4734-93AC-9730821A9C9D}" type="pres">
      <dgm:prSet presAssocID="{7884A664-4CCD-46C3-9BFA-78B51FE19806}" presName="spaceRect" presStyleCnt="0"/>
      <dgm:spPr/>
    </dgm:pt>
    <dgm:pt modelId="{987A3FBB-79F4-4C5A-BA77-FBB18D935EF4}" type="pres">
      <dgm:prSet presAssocID="{7884A664-4CCD-46C3-9BFA-78B51FE19806}" presName="parTx" presStyleLbl="revTx" presStyleIdx="0" presStyleCnt="4">
        <dgm:presLayoutVars>
          <dgm:chMax val="0"/>
          <dgm:chPref val="0"/>
        </dgm:presLayoutVars>
      </dgm:prSet>
      <dgm:spPr/>
    </dgm:pt>
    <dgm:pt modelId="{45433CC2-C19D-4C42-B124-0C91F25BCD62}" type="pres">
      <dgm:prSet presAssocID="{FF68098F-DDF6-42D1-934A-9F56E7F4FBBC}" presName="sibTrans" presStyleCnt="0"/>
      <dgm:spPr/>
    </dgm:pt>
    <dgm:pt modelId="{E1E74A51-999C-4D67-81B5-5C4DB4A0F824}" type="pres">
      <dgm:prSet presAssocID="{CD3318D3-978C-4DE9-8C6F-BEEA83CAD7A0}" presName="compNode" presStyleCnt="0"/>
      <dgm:spPr/>
    </dgm:pt>
    <dgm:pt modelId="{79BD3E63-B16E-40CF-AC4C-ADE12346BCB7}" type="pres">
      <dgm:prSet presAssocID="{CD3318D3-978C-4DE9-8C6F-BEEA83CAD7A0}" presName="bgRect" presStyleLbl="bgShp" presStyleIdx="1" presStyleCnt="4"/>
      <dgm:spPr/>
    </dgm:pt>
    <dgm:pt modelId="{714DCFCC-C451-420C-B563-2E5366657078}" type="pres">
      <dgm:prSet presAssocID="{CD3318D3-978C-4DE9-8C6F-BEEA83CAD7A0}"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hat with solid fill"/>
        </a:ext>
      </dgm:extLst>
    </dgm:pt>
    <dgm:pt modelId="{E46F41C0-C908-4410-8E93-534333C86AF1}" type="pres">
      <dgm:prSet presAssocID="{CD3318D3-978C-4DE9-8C6F-BEEA83CAD7A0}" presName="spaceRect" presStyleCnt="0"/>
      <dgm:spPr/>
    </dgm:pt>
    <dgm:pt modelId="{F7664664-B0C0-4236-8896-DC664FDD7B44}" type="pres">
      <dgm:prSet presAssocID="{CD3318D3-978C-4DE9-8C6F-BEEA83CAD7A0}" presName="parTx" presStyleLbl="revTx" presStyleIdx="1" presStyleCnt="4">
        <dgm:presLayoutVars>
          <dgm:chMax val="0"/>
          <dgm:chPref val="0"/>
        </dgm:presLayoutVars>
      </dgm:prSet>
      <dgm:spPr/>
    </dgm:pt>
    <dgm:pt modelId="{66918C46-6700-4F38-A67D-B2347BA0F212}" type="pres">
      <dgm:prSet presAssocID="{E39E9367-1A31-41F8-9AD1-F6A109E35EAF}" presName="sibTrans" presStyleCnt="0"/>
      <dgm:spPr/>
    </dgm:pt>
    <dgm:pt modelId="{2CC64188-C6CA-4BCC-9D82-FD639146AF0A}" type="pres">
      <dgm:prSet presAssocID="{CA8CF0EB-50BD-4F12-AB89-A7FE499D94E3}" presName="compNode" presStyleCnt="0"/>
      <dgm:spPr/>
    </dgm:pt>
    <dgm:pt modelId="{D774C6C9-36DD-4BE2-B36D-254382FE5302}" type="pres">
      <dgm:prSet presAssocID="{CA8CF0EB-50BD-4F12-AB89-A7FE499D94E3}" presName="bgRect" presStyleLbl="bgShp" presStyleIdx="2" presStyleCnt="4"/>
      <dgm:spPr/>
    </dgm:pt>
    <dgm:pt modelId="{69B35DF5-8287-4A65-8A48-B6D9D0FEE24A}" type="pres">
      <dgm:prSet presAssocID="{CA8CF0EB-50BD-4F12-AB89-A7FE499D94E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ecturer"/>
        </a:ext>
      </dgm:extLst>
    </dgm:pt>
    <dgm:pt modelId="{6468BCC3-2150-4933-9EC1-2208ED914DB6}" type="pres">
      <dgm:prSet presAssocID="{CA8CF0EB-50BD-4F12-AB89-A7FE499D94E3}" presName="spaceRect" presStyleCnt="0"/>
      <dgm:spPr/>
    </dgm:pt>
    <dgm:pt modelId="{C0451E90-93BA-45A4-8CE2-A0D8A4759CB4}" type="pres">
      <dgm:prSet presAssocID="{CA8CF0EB-50BD-4F12-AB89-A7FE499D94E3}" presName="parTx" presStyleLbl="revTx" presStyleIdx="2" presStyleCnt="4">
        <dgm:presLayoutVars>
          <dgm:chMax val="0"/>
          <dgm:chPref val="0"/>
        </dgm:presLayoutVars>
      </dgm:prSet>
      <dgm:spPr/>
    </dgm:pt>
    <dgm:pt modelId="{82453E8A-D215-4A69-A1DB-D979B2E5A8DB}" type="pres">
      <dgm:prSet presAssocID="{6EEB6C4D-B842-4280-8A5B-82B1E3F66C53}" presName="sibTrans" presStyleCnt="0"/>
      <dgm:spPr/>
    </dgm:pt>
    <dgm:pt modelId="{D7D496DD-F983-4C90-851C-D0F1AAE2E6EC}" type="pres">
      <dgm:prSet presAssocID="{F5F75529-F635-4C0E-A4D3-CB475A5A7ED6}" presName="compNode" presStyleCnt="0"/>
      <dgm:spPr/>
    </dgm:pt>
    <dgm:pt modelId="{983C0AEF-ED78-4A9C-B233-FBDD2BC8B7FF}" type="pres">
      <dgm:prSet presAssocID="{F5F75529-F635-4C0E-A4D3-CB475A5A7ED6}" presName="bgRect" presStyleLbl="bgShp" presStyleIdx="3" presStyleCnt="4"/>
      <dgm:spPr/>
    </dgm:pt>
    <dgm:pt modelId="{B89772CD-88BF-4F00-AA5B-E6747A940DBB}" type="pres">
      <dgm:prSet presAssocID="{F5F75529-F635-4C0E-A4D3-CB475A5A7ED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14D20613-BB08-4A3A-BC16-6618572CA6EF}" type="pres">
      <dgm:prSet presAssocID="{F5F75529-F635-4C0E-A4D3-CB475A5A7ED6}" presName="spaceRect" presStyleCnt="0"/>
      <dgm:spPr/>
    </dgm:pt>
    <dgm:pt modelId="{89114121-6F40-464B-B72C-8ADF816C1008}" type="pres">
      <dgm:prSet presAssocID="{F5F75529-F635-4C0E-A4D3-CB475A5A7ED6}" presName="parTx" presStyleLbl="revTx" presStyleIdx="3" presStyleCnt="4">
        <dgm:presLayoutVars>
          <dgm:chMax val="0"/>
          <dgm:chPref val="0"/>
        </dgm:presLayoutVars>
      </dgm:prSet>
      <dgm:spPr/>
    </dgm:pt>
  </dgm:ptLst>
  <dgm:cxnLst>
    <dgm:cxn modelId="{BA666B13-EF01-4AA6-B1B4-098CB76668D8}" type="presOf" srcId="{CD3318D3-978C-4DE9-8C6F-BEEA83CAD7A0}" destId="{F7664664-B0C0-4236-8896-DC664FDD7B44}" srcOrd="0" destOrd="0" presId="urn:microsoft.com/office/officeart/2018/2/layout/IconVerticalSolidList"/>
    <dgm:cxn modelId="{49A6675E-4F15-4132-9C43-F6DE6EFB086C}" srcId="{ABF489E1-F125-418B-857E-3AD5B3782C0A}" destId="{7884A664-4CCD-46C3-9BFA-78B51FE19806}" srcOrd="0" destOrd="0" parTransId="{72E5E2A1-5069-4BE7-B64F-A37C59ED29B2}" sibTransId="{FF68098F-DDF6-42D1-934A-9F56E7F4FBBC}"/>
    <dgm:cxn modelId="{528CC260-EAB6-42F7-ACE4-77EACC810F13}" type="presOf" srcId="{7884A664-4CCD-46C3-9BFA-78B51FE19806}" destId="{987A3FBB-79F4-4C5A-BA77-FBB18D935EF4}" srcOrd="0" destOrd="0" presId="urn:microsoft.com/office/officeart/2018/2/layout/IconVerticalSolidList"/>
    <dgm:cxn modelId="{7D321363-7FAD-4DA3-894C-31397A55E3BA}" type="presOf" srcId="{ABF489E1-F125-418B-857E-3AD5B3782C0A}" destId="{A95ED92E-4427-40D5-9517-6F2CCEB50AF6}" srcOrd="0" destOrd="0" presId="urn:microsoft.com/office/officeart/2018/2/layout/IconVerticalSolidList"/>
    <dgm:cxn modelId="{25001F78-5AB3-4176-B332-33222107941C}" type="presOf" srcId="{CA8CF0EB-50BD-4F12-AB89-A7FE499D94E3}" destId="{C0451E90-93BA-45A4-8CE2-A0D8A4759CB4}" srcOrd="0" destOrd="0" presId="urn:microsoft.com/office/officeart/2018/2/layout/IconVerticalSolidList"/>
    <dgm:cxn modelId="{B0E9C57F-06A0-47E9-AF92-E09F2FEA0BD9}" srcId="{ABF489E1-F125-418B-857E-3AD5B3782C0A}" destId="{F5F75529-F635-4C0E-A4D3-CB475A5A7ED6}" srcOrd="3" destOrd="0" parTransId="{0AFFA8B9-1509-4773-A0DC-6E69A45CD01E}" sibTransId="{D8F7200C-349B-4822-90D5-0635E60DC5EC}"/>
    <dgm:cxn modelId="{70CB6AA8-C7CA-492B-BF91-5392598608BF}" srcId="{ABF489E1-F125-418B-857E-3AD5B3782C0A}" destId="{CA8CF0EB-50BD-4F12-AB89-A7FE499D94E3}" srcOrd="2" destOrd="0" parTransId="{23D28717-8C1E-490D-9ABD-87D31103428D}" sibTransId="{6EEB6C4D-B842-4280-8A5B-82B1E3F66C53}"/>
    <dgm:cxn modelId="{2C446AAE-856F-41FE-B394-3F8702416A5C}" srcId="{ABF489E1-F125-418B-857E-3AD5B3782C0A}" destId="{CD3318D3-978C-4DE9-8C6F-BEEA83CAD7A0}" srcOrd="1" destOrd="0" parTransId="{1C0210EC-A2FD-4A3E-A11A-614166639C7B}" sibTransId="{E39E9367-1A31-41F8-9AD1-F6A109E35EAF}"/>
    <dgm:cxn modelId="{C6E0DAFF-9A2E-4771-87F3-DF8DD9AB6557}" type="presOf" srcId="{F5F75529-F635-4C0E-A4D3-CB475A5A7ED6}" destId="{89114121-6F40-464B-B72C-8ADF816C1008}" srcOrd="0" destOrd="0" presId="urn:microsoft.com/office/officeart/2018/2/layout/IconVerticalSolidList"/>
    <dgm:cxn modelId="{544E8488-83AA-4717-A94E-F032E7FFABDD}" type="presParOf" srcId="{A95ED92E-4427-40D5-9517-6F2CCEB50AF6}" destId="{D2BE02CB-7DEC-49AB-91C2-CD4E2D720528}" srcOrd="0" destOrd="0" presId="urn:microsoft.com/office/officeart/2018/2/layout/IconVerticalSolidList"/>
    <dgm:cxn modelId="{92CABDBE-B464-4A78-A2B1-BE5123E68457}" type="presParOf" srcId="{D2BE02CB-7DEC-49AB-91C2-CD4E2D720528}" destId="{53391A38-7A09-4F19-AA77-7182E3E0786A}" srcOrd="0" destOrd="0" presId="urn:microsoft.com/office/officeart/2018/2/layout/IconVerticalSolidList"/>
    <dgm:cxn modelId="{FD2D0A22-E8A3-447D-B743-25710F575B69}" type="presParOf" srcId="{D2BE02CB-7DEC-49AB-91C2-CD4E2D720528}" destId="{A62E624B-C13A-4AB8-8C1A-27FB5A327AA9}" srcOrd="1" destOrd="0" presId="urn:microsoft.com/office/officeart/2018/2/layout/IconVerticalSolidList"/>
    <dgm:cxn modelId="{8632E515-CB45-43E3-8E25-DE08CC2B9EEC}" type="presParOf" srcId="{D2BE02CB-7DEC-49AB-91C2-CD4E2D720528}" destId="{F3575583-A5D3-4734-93AC-9730821A9C9D}" srcOrd="2" destOrd="0" presId="urn:microsoft.com/office/officeart/2018/2/layout/IconVerticalSolidList"/>
    <dgm:cxn modelId="{10B0C8C9-4EE9-4084-A29F-75B6DA7A3AFF}" type="presParOf" srcId="{D2BE02CB-7DEC-49AB-91C2-CD4E2D720528}" destId="{987A3FBB-79F4-4C5A-BA77-FBB18D935EF4}" srcOrd="3" destOrd="0" presId="urn:microsoft.com/office/officeart/2018/2/layout/IconVerticalSolidList"/>
    <dgm:cxn modelId="{84192972-2E6E-4309-9734-3FD450E2DB30}" type="presParOf" srcId="{A95ED92E-4427-40D5-9517-6F2CCEB50AF6}" destId="{45433CC2-C19D-4C42-B124-0C91F25BCD62}" srcOrd="1" destOrd="0" presId="urn:microsoft.com/office/officeart/2018/2/layout/IconVerticalSolidList"/>
    <dgm:cxn modelId="{A1BC07AD-7BEF-4689-9B85-8346B305ADFF}" type="presParOf" srcId="{A95ED92E-4427-40D5-9517-6F2CCEB50AF6}" destId="{E1E74A51-999C-4D67-81B5-5C4DB4A0F824}" srcOrd="2" destOrd="0" presId="urn:microsoft.com/office/officeart/2018/2/layout/IconVerticalSolidList"/>
    <dgm:cxn modelId="{16D8AA00-3167-46EC-934A-559C13FFEADE}" type="presParOf" srcId="{E1E74A51-999C-4D67-81B5-5C4DB4A0F824}" destId="{79BD3E63-B16E-40CF-AC4C-ADE12346BCB7}" srcOrd="0" destOrd="0" presId="urn:microsoft.com/office/officeart/2018/2/layout/IconVerticalSolidList"/>
    <dgm:cxn modelId="{DC34D40E-DEFF-49D2-AC3A-1CDBBB930496}" type="presParOf" srcId="{E1E74A51-999C-4D67-81B5-5C4DB4A0F824}" destId="{714DCFCC-C451-420C-B563-2E5366657078}" srcOrd="1" destOrd="0" presId="urn:microsoft.com/office/officeart/2018/2/layout/IconVerticalSolidList"/>
    <dgm:cxn modelId="{52FB759B-55B1-4A4E-B1F6-FDBB038D91F3}" type="presParOf" srcId="{E1E74A51-999C-4D67-81B5-5C4DB4A0F824}" destId="{E46F41C0-C908-4410-8E93-534333C86AF1}" srcOrd="2" destOrd="0" presId="urn:microsoft.com/office/officeart/2018/2/layout/IconVerticalSolidList"/>
    <dgm:cxn modelId="{208D57DC-81B0-4C19-8AA4-5C2FC1F8EA4C}" type="presParOf" srcId="{E1E74A51-999C-4D67-81B5-5C4DB4A0F824}" destId="{F7664664-B0C0-4236-8896-DC664FDD7B44}" srcOrd="3" destOrd="0" presId="urn:microsoft.com/office/officeart/2018/2/layout/IconVerticalSolidList"/>
    <dgm:cxn modelId="{C82608EB-105E-44F3-9E29-70013791D218}" type="presParOf" srcId="{A95ED92E-4427-40D5-9517-6F2CCEB50AF6}" destId="{66918C46-6700-4F38-A67D-B2347BA0F212}" srcOrd="3" destOrd="0" presId="urn:microsoft.com/office/officeart/2018/2/layout/IconVerticalSolidList"/>
    <dgm:cxn modelId="{716B6733-4FF1-4DC4-842D-24D7487B3172}" type="presParOf" srcId="{A95ED92E-4427-40D5-9517-6F2CCEB50AF6}" destId="{2CC64188-C6CA-4BCC-9D82-FD639146AF0A}" srcOrd="4" destOrd="0" presId="urn:microsoft.com/office/officeart/2018/2/layout/IconVerticalSolidList"/>
    <dgm:cxn modelId="{9D746A07-FB61-4886-B0F1-0D25FF2590C2}" type="presParOf" srcId="{2CC64188-C6CA-4BCC-9D82-FD639146AF0A}" destId="{D774C6C9-36DD-4BE2-B36D-254382FE5302}" srcOrd="0" destOrd="0" presId="urn:microsoft.com/office/officeart/2018/2/layout/IconVerticalSolidList"/>
    <dgm:cxn modelId="{EB3E0E2B-70FF-4706-9008-838DCCD7D6CA}" type="presParOf" srcId="{2CC64188-C6CA-4BCC-9D82-FD639146AF0A}" destId="{69B35DF5-8287-4A65-8A48-B6D9D0FEE24A}" srcOrd="1" destOrd="0" presId="urn:microsoft.com/office/officeart/2018/2/layout/IconVerticalSolidList"/>
    <dgm:cxn modelId="{7E12B8C8-3D20-4792-AEE7-20B1208412EA}" type="presParOf" srcId="{2CC64188-C6CA-4BCC-9D82-FD639146AF0A}" destId="{6468BCC3-2150-4933-9EC1-2208ED914DB6}" srcOrd="2" destOrd="0" presId="urn:microsoft.com/office/officeart/2018/2/layout/IconVerticalSolidList"/>
    <dgm:cxn modelId="{CEA0B807-4A14-4039-A1A0-10711CD4FB24}" type="presParOf" srcId="{2CC64188-C6CA-4BCC-9D82-FD639146AF0A}" destId="{C0451E90-93BA-45A4-8CE2-A0D8A4759CB4}" srcOrd="3" destOrd="0" presId="urn:microsoft.com/office/officeart/2018/2/layout/IconVerticalSolidList"/>
    <dgm:cxn modelId="{5036B7D2-AE4B-4740-9C22-AE8148166516}" type="presParOf" srcId="{A95ED92E-4427-40D5-9517-6F2CCEB50AF6}" destId="{82453E8A-D215-4A69-A1DB-D979B2E5A8DB}" srcOrd="5" destOrd="0" presId="urn:microsoft.com/office/officeart/2018/2/layout/IconVerticalSolidList"/>
    <dgm:cxn modelId="{08BEAA48-475E-4C44-A0E2-C05C095A7D85}" type="presParOf" srcId="{A95ED92E-4427-40D5-9517-6F2CCEB50AF6}" destId="{D7D496DD-F983-4C90-851C-D0F1AAE2E6EC}" srcOrd="6" destOrd="0" presId="urn:microsoft.com/office/officeart/2018/2/layout/IconVerticalSolidList"/>
    <dgm:cxn modelId="{435A83A4-99AE-4C35-A1FA-BDD7EDCFE68F}" type="presParOf" srcId="{D7D496DD-F983-4C90-851C-D0F1AAE2E6EC}" destId="{983C0AEF-ED78-4A9C-B233-FBDD2BC8B7FF}" srcOrd="0" destOrd="0" presId="urn:microsoft.com/office/officeart/2018/2/layout/IconVerticalSolidList"/>
    <dgm:cxn modelId="{6749A602-6385-4CF7-9B9F-351180463AAC}" type="presParOf" srcId="{D7D496DD-F983-4C90-851C-D0F1AAE2E6EC}" destId="{B89772CD-88BF-4F00-AA5B-E6747A940DBB}" srcOrd="1" destOrd="0" presId="urn:microsoft.com/office/officeart/2018/2/layout/IconVerticalSolidList"/>
    <dgm:cxn modelId="{22AC25F3-3AD8-4A6A-88B8-EB66B73A4A3E}" type="presParOf" srcId="{D7D496DD-F983-4C90-851C-D0F1AAE2E6EC}" destId="{14D20613-BB08-4A3A-BC16-6618572CA6EF}" srcOrd="2" destOrd="0" presId="urn:microsoft.com/office/officeart/2018/2/layout/IconVerticalSolidList"/>
    <dgm:cxn modelId="{9FAFA6EA-7E6C-4F4E-9FC1-6D1EAE905BD0}" type="presParOf" srcId="{D7D496DD-F983-4C90-851C-D0F1AAE2E6EC}" destId="{89114121-6F40-464B-B72C-8ADF816C100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391A38-7A09-4F19-AA77-7182E3E0786A}">
      <dsp:nvSpPr>
        <dsp:cNvPr id="0" name=""/>
        <dsp:cNvSpPr/>
      </dsp:nvSpPr>
      <dsp:spPr>
        <a:xfrm>
          <a:off x="0" y="1981"/>
          <a:ext cx="11307536" cy="10042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2E624B-C13A-4AB8-8C1A-27FB5A327AA9}">
      <dsp:nvSpPr>
        <dsp:cNvPr id="0" name=""/>
        <dsp:cNvSpPr/>
      </dsp:nvSpPr>
      <dsp:spPr>
        <a:xfrm>
          <a:off x="303794" y="227944"/>
          <a:ext cx="552353" cy="5523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7A3FBB-79F4-4C5A-BA77-FBB18D935EF4}">
      <dsp:nvSpPr>
        <dsp:cNvPr id="0" name=""/>
        <dsp:cNvSpPr/>
      </dsp:nvSpPr>
      <dsp:spPr>
        <a:xfrm>
          <a:off x="1159943" y="1981"/>
          <a:ext cx="10147592" cy="1004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86" tIns="106286" rIns="106286" bIns="106286" numCol="1" spcCol="1270" anchor="ctr" anchorCtr="0">
          <a:noAutofit/>
        </a:bodyPr>
        <a:lstStyle/>
        <a:p>
          <a:pPr marL="0" lvl="0" indent="0" algn="l" defTabSz="977900">
            <a:lnSpc>
              <a:spcPct val="100000"/>
            </a:lnSpc>
            <a:spcBef>
              <a:spcPct val="0"/>
            </a:spcBef>
            <a:spcAft>
              <a:spcPct val="35000"/>
            </a:spcAft>
            <a:buNone/>
          </a:pPr>
          <a:r>
            <a:rPr lang="en-CA" sz="2200" b="1" kern="1200" dirty="0">
              <a:latin typeface="Segoe UI" panose="020B0502040204020203" pitchFamily="34" charset="0"/>
              <a:cs typeface="Segoe UI" panose="020B0502040204020203" pitchFamily="34" charset="0"/>
            </a:rPr>
            <a:t>Statutory Public Meeting (June 9, 2025)</a:t>
          </a:r>
          <a:endParaRPr lang="en-US" sz="2200" b="1" kern="1200" dirty="0">
            <a:latin typeface="Segoe UI" panose="020B0502040204020203" pitchFamily="34" charset="0"/>
            <a:cs typeface="Segoe UI" panose="020B0502040204020203" pitchFamily="34" charset="0"/>
          </a:endParaRPr>
        </a:p>
      </dsp:txBody>
      <dsp:txXfrm>
        <a:off x="1159943" y="1981"/>
        <a:ext cx="10147592" cy="1004279"/>
      </dsp:txXfrm>
    </dsp:sp>
    <dsp:sp modelId="{79BD3E63-B16E-40CF-AC4C-ADE12346BCB7}">
      <dsp:nvSpPr>
        <dsp:cNvPr id="0" name=""/>
        <dsp:cNvSpPr/>
      </dsp:nvSpPr>
      <dsp:spPr>
        <a:xfrm>
          <a:off x="0" y="1257331"/>
          <a:ext cx="11307536" cy="10042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4DCFCC-C451-420C-B563-2E5366657078}">
      <dsp:nvSpPr>
        <dsp:cNvPr id="0" name=""/>
        <dsp:cNvSpPr/>
      </dsp:nvSpPr>
      <dsp:spPr>
        <a:xfrm>
          <a:off x="303794" y="1483294"/>
          <a:ext cx="552353" cy="55235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664664-B0C0-4236-8896-DC664FDD7B44}">
      <dsp:nvSpPr>
        <dsp:cNvPr id="0" name=""/>
        <dsp:cNvSpPr/>
      </dsp:nvSpPr>
      <dsp:spPr>
        <a:xfrm>
          <a:off x="1159943" y="1257331"/>
          <a:ext cx="10147592" cy="1004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86" tIns="106286" rIns="106286" bIns="106286" numCol="1" spcCol="1270" anchor="ctr" anchorCtr="0">
          <a:noAutofit/>
        </a:bodyPr>
        <a:lstStyle/>
        <a:p>
          <a:pPr marL="0" lvl="0" indent="0" algn="l" defTabSz="977900">
            <a:lnSpc>
              <a:spcPct val="100000"/>
            </a:lnSpc>
            <a:spcBef>
              <a:spcPct val="0"/>
            </a:spcBef>
            <a:spcAft>
              <a:spcPct val="35000"/>
            </a:spcAft>
            <a:buNone/>
          </a:pPr>
          <a:r>
            <a:rPr lang="en-CA" sz="2200" b="1" kern="1200" dirty="0">
              <a:latin typeface="Segoe UI" panose="020B0502040204020203" pitchFamily="34" charset="0"/>
              <a:cs typeface="Segoe UI" panose="020B0502040204020203" pitchFamily="34" charset="0"/>
            </a:rPr>
            <a:t>Review public comments and feedback</a:t>
          </a:r>
          <a:endParaRPr lang="en-US" sz="2200" b="1" kern="1200" dirty="0">
            <a:latin typeface="Segoe UI" panose="020B0502040204020203" pitchFamily="34" charset="0"/>
            <a:cs typeface="Segoe UI" panose="020B0502040204020203" pitchFamily="34" charset="0"/>
          </a:endParaRPr>
        </a:p>
      </dsp:txBody>
      <dsp:txXfrm>
        <a:off x="1159943" y="1257331"/>
        <a:ext cx="10147592" cy="1004279"/>
      </dsp:txXfrm>
    </dsp:sp>
    <dsp:sp modelId="{D774C6C9-36DD-4BE2-B36D-254382FE5302}">
      <dsp:nvSpPr>
        <dsp:cNvPr id="0" name=""/>
        <dsp:cNvSpPr/>
      </dsp:nvSpPr>
      <dsp:spPr>
        <a:xfrm>
          <a:off x="0" y="2512681"/>
          <a:ext cx="11307536" cy="10042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B35DF5-8287-4A65-8A48-B6D9D0FEE24A}">
      <dsp:nvSpPr>
        <dsp:cNvPr id="0" name=""/>
        <dsp:cNvSpPr/>
      </dsp:nvSpPr>
      <dsp:spPr>
        <a:xfrm>
          <a:off x="303794" y="2738644"/>
          <a:ext cx="552353" cy="5523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451E90-93BA-45A4-8CE2-A0D8A4759CB4}">
      <dsp:nvSpPr>
        <dsp:cNvPr id="0" name=""/>
        <dsp:cNvSpPr/>
      </dsp:nvSpPr>
      <dsp:spPr>
        <a:xfrm>
          <a:off x="1159943" y="2512681"/>
          <a:ext cx="10147592" cy="1004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86" tIns="106286" rIns="106286" bIns="106286" numCol="1" spcCol="1270" anchor="ctr" anchorCtr="0">
          <a:noAutofit/>
        </a:bodyPr>
        <a:lstStyle/>
        <a:p>
          <a:pPr marL="0" lvl="0" indent="0" algn="l" defTabSz="977900">
            <a:lnSpc>
              <a:spcPct val="100000"/>
            </a:lnSpc>
            <a:spcBef>
              <a:spcPct val="0"/>
            </a:spcBef>
            <a:spcAft>
              <a:spcPct val="35000"/>
            </a:spcAft>
            <a:buNone/>
          </a:pPr>
          <a:r>
            <a:rPr lang="en-CA" sz="2200" b="1" kern="1200" dirty="0">
              <a:latin typeface="Segoe UI" panose="020B0502040204020203" pitchFamily="34" charset="0"/>
              <a:cs typeface="Segoe UI" panose="020B0502040204020203" pitchFamily="34" charset="0"/>
            </a:rPr>
            <a:t>Final Official Plan for Council Adoption (Summer 2025)</a:t>
          </a:r>
          <a:endParaRPr lang="en-US" sz="2200" b="1" kern="1200" dirty="0">
            <a:latin typeface="Segoe UI" panose="020B0502040204020203" pitchFamily="34" charset="0"/>
            <a:cs typeface="Segoe UI" panose="020B0502040204020203" pitchFamily="34" charset="0"/>
          </a:endParaRPr>
        </a:p>
      </dsp:txBody>
      <dsp:txXfrm>
        <a:off x="1159943" y="2512681"/>
        <a:ext cx="10147592" cy="1004279"/>
      </dsp:txXfrm>
    </dsp:sp>
    <dsp:sp modelId="{983C0AEF-ED78-4A9C-B233-FBDD2BC8B7FF}">
      <dsp:nvSpPr>
        <dsp:cNvPr id="0" name=""/>
        <dsp:cNvSpPr/>
      </dsp:nvSpPr>
      <dsp:spPr>
        <a:xfrm>
          <a:off x="0" y="3768031"/>
          <a:ext cx="11307536" cy="10042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9772CD-88BF-4F00-AA5B-E6747A940DBB}">
      <dsp:nvSpPr>
        <dsp:cNvPr id="0" name=""/>
        <dsp:cNvSpPr/>
      </dsp:nvSpPr>
      <dsp:spPr>
        <a:xfrm>
          <a:off x="303794" y="3993994"/>
          <a:ext cx="552353" cy="55235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114121-6F40-464B-B72C-8ADF816C1008}">
      <dsp:nvSpPr>
        <dsp:cNvPr id="0" name=""/>
        <dsp:cNvSpPr/>
      </dsp:nvSpPr>
      <dsp:spPr>
        <a:xfrm>
          <a:off x="1159943" y="3768031"/>
          <a:ext cx="10147592" cy="1004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86" tIns="106286" rIns="106286" bIns="106286" numCol="1" spcCol="1270" anchor="ctr" anchorCtr="0">
          <a:noAutofit/>
        </a:bodyPr>
        <a:lstStyle/>
        <a:p>
          <a:pPr marL="0" lvl="0" indent="0" algn="l" defTabSz="977900">
            <a:lnSpc>
              <a:spcPct val="100000"/>
            </a:lnSpc>
            <a:spcBef>
              <a:spcPct val="0"/>
            </a:spcBef>
            <a:spcAft>
              <a:spcPct val="35000"/>
            </a:spcAft>
            <a:buNone/>
          </a:pPr>
          <a:r>
            <a:rPr lang="en-CA" sz="2200" b="1" kern="1200" dirty="0">
              <a:latin typeface="Segoe UI" panose="020B0502040204020203" pitchFamily="34" charset="0"/>
              <a:cs typeface="Segoe UI" panose="020B0502040204020203" pitchFamily="34" charset="0"/>
            </a:rPr>
            <a:t>Submit to Province for approval</a:t>
          </a:r>
          <a:endParaRPr lang="en-US" sz="2200" b="1" kern="1200" dirty="0">
            <a:latin typeface="Segoe UI" panose="020B0502040204020203" pitchFamily="34" charset="0"/>
            <a:cs typeface="Segoe UI" panose="020B0502040204020203" pitchFamily="34" charset="0"/>
          </a:endParaRPr>
        </a:p>
      </dsp:txBody>
      <dsp:txXfrm>
        <a:off x="1159943" y="3768031"/>
        <a:ext cx="10147592" cy="100427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CA"/>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3F2BB044-936C-4617-84B6-D60E10DBE87C}" type="datetimeFigureOut">
              <a:rPr lang="en-CA" smtClean="0"/>
              <a:t>2025-05-27</a:t>
            </a:fld>
            <a:endParaRPr lang="en-CA"/>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CA"/>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CA"/>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D7CC8FB2-2197-47C5-ACA5-BEAC862F48FF}" type="slidenum">
              <a:rPr lang="en-CA" smtClean="0"/>
              <a:t>‹#›</a:t>
            </a:fld>
            <a:endParaRPr lang="en-CA"/>
          </a:p>
        </p:txBody>
      </p:sp>
    </p:spTree>
    <p:extLst>
      <p:ext uri="{BB962C8B-B14F-4D97-AF65-F5344CB8AC3E}">
        <p14:creationId xmlns:p14="http://schemas.microsoft.com/office/powerpoint/2010/main" val="4026982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58818-0506-3888-C4F7-301EA132FF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7E0C5B-2767-5A7D-3E71-8B57AB54B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EA3360-F077-5F47-22EE-88D2751A62EB}"/>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C3BBE064-C0CA-3407-F71C-B417E0B37E96}"/>
              </a:ext>
            </a:extLst>
          </p:cNvPr>
          <p:cNvSpPr>
            <a:spLocks noGrp="1"/>
          </p:cNvSpPr>
          <p:nvPr>
            <p:ph type="sldNum" sz="quarter" idx="5"/>
          </p:nvPr>
        </p:nvSpPr>
        <p:spPr/>
        <p:txBody>
          <a:bodyPr/>
          <a:lstStyle/>
          <a:p>
            <a:fld id="{D7CC8FB2-2197-47C5-ACA5-BEAC862F48FF}" type="slidenum">
              <a:rPr lang="en-CA" smtClean="0"/>
              <a:t>16</a:t>
            </a:fld>
            <a:endParaRPr lang="en-CA"/>
          </a:p>
        </p:txBody>
      </p:sp>
    </p:spTree>
    <p:extLst>
      <p:ext uri="{BB962C8B-B14F-4D97-AF65-F5344CB8AC3E}">
        <p14:creationId xmlns:p14="http://schemas.microsoft.com/office/powerpoint/2010/main" val="650951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D7CC8FB2-2197-47C5-ACA5-BEAC862F48FF}" type="slidenum">
              <a:rPr lang="en-CA" smtClean="0"/>
              <a:t>17</a:t>
            </a:fld>
            <a:endParaRPr lang="en-CA"/>
          </a:p>
        </p:txBody>
      </p:sp>
    </p:spTree>
    <p:extLst>
      <p:ext uri="{BB962C8B-B14F-4D97-AF65-F5344CB8AC3E}">
        <p14:creationId xmlns:p14="http://schemas.microsoft.com/office/powerpoint/2010/main" val="2259078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97949B-D325-4682-AA8B-F379D43A558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56" y="-2381"/>
            <a:ext cx="12184884" cy="6856662"/>
          </a:xfrm>
          <a:prstGeom prst="rect">
            <a:avLst/>
          </a:prstGeom>
        </p:spPr>
      </p:pic>
      <p:sp>
        <p:nvSpPr>
          <p:cNvPr id="2" name="Title 1">
            <a:extLst>
              <a:ext uri="{FF2B5EF4-FFF2-40B4-BE49-F238E27FC236}">
                <a16:creationId xmlns:a16="http://schemas.microsoft.com/office/drawing/2014/main" id="{81F7A15D-AD25-40AA-994B-B70D559780B2}"/>
              </a:ext>
            </a:extLst>
          </p:cNvPr>
          <p:cNvSpPr>
            <a:spLocks noGrp="1"/>
          </p:cNvSpPr>
          <p:nvPr>
            <p:ph type="ctrTitle"/>
          </p:nvPr>
        </p:nvSpPr>
        <p:spPr>
          <a:xfrm>
            <a:off x="647649" y="922104"/>
            <a:ext cx="10708872" cy="1248455"/>
          </a:xfrm>
        </p:spPr>
        <p:txBody>
          <a:bodyPr lIns="0" tIns="0" rIns="0" bIns="0" anchor="b">
            <a:normAutofit/>
          </a:bodyPr>
          <a:lstStyle>
            <a:lvl1pPr algn="l">
              <a:defRPr sz="4300">
                <a:solidFill>
                  <a:schemeClr val="accent1"/>
                </a:solidFill>
              </a:defRPr>
            </a:lvl1pPr>
          </a:lstStyle>
          <a:p>
            <a:r>
              <a:rPr lang="en-US"/>
              <a:t>Click to edit Master title style</a:t>
            </a:r>
            <a:endParaRPr lang="en-CA"/>
          </a:p>
        </p:txBody>
      </p:sp>
      <p:sp>
        <p:nvSpPr>
          <p:cNvPr id="3" name="Subtitle 2">
            <a:extLst>
              <a:ext uri="{FF2B5EF4-FFF2-40B4-BE49-F238E27FC236}">
                <a16:creationId xmlns:a16="http://schemas.microsoft.com/office/drawing/2014/main" id="{54F99ED0-AAAC-4983-946E-0C2B9141E29C}"/>
              </a:ext>
            </a:extLst>
          </p:cNvPr>
          <p:cNvSpPr>
            <a:spLocks noGrp="1"/>
          </p:cNvSpPr>
          <p:nvPr>
            <p:ph type="subTitle" idx="1"/>
          </p:nvPr>
        </p:nvSpPr>
        <p:spPr>
          <a:xfrm>
            <a:off x="647649" y="2322922"/>
            <a:ext cx="10708871" cy="830804"/>
          </a:xfrm>
        </p:spPr>
        <p:txBody>
          <a:bodyPr lIns="0" tIns="0" rIns="0" bIns="0">
            <a:normAutofit/>
          </a:bodyPr>
          <a:lstStyle>
            <a:lvl1pPr marL="0" indent="0" algn="l">
              <a:buNone/>
              <a:defRPr sz="2500" b="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1565307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5B3B1-555D-4764-A0E8-B394B4FA15AD}"/>
              </a:ext>
            </a:extLst>
          </p:cNvPr>
          <p:cNvSpPr>
            <a:spLocks noGrp="1"/>
          </p:cNvSpPr>
          <p:nvPr>
            <p:ph type="title"/>
          </p:nvPr>
        </p:nvSpPr>
        <p:spPr>
          <a:xfrm>
            <a:off x="440870" y="199332"/>
            <a:ext cx="11307535" cy="731396"/>
          </a:xfrm>
        </p:spPr>
        <p:txBody>
          <a:bodyPr>
            <a:normAutofit/>
          </a:bodyPr>
          <a:lstStyle>
            <a:lvl1pPr>
              <a:defRPr sz="28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181BEF7A-43DD-4D4B-A42D-A76FF9FF5363}"/>
              </a:ext>
            </a:extLst>
          </p:cNvPr>
          <p:cNvSpPr>
            <a:spLocks noGrp="1"/>
          </p:cNvSpPr>
          <p:nvPr>
            <p:ph idx="1"/>
          </p:nvPr>
        </p:nvSpPr>
        <p:spPr/>
        <p:txBody>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974634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20DB2EF-9909-4439-8E8E-70D4E37FA50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370" y="4761"/>
            <a:ext cx="12187257" cy="6857997"/>
          </a:xfrm>
          <a:prstGeom prst="rect">
            <a:avLst/>
          </a:prstGeom>
        </p:spPr>
      </p:pic>
      <p:sp>
        <p:nvSpPr>
          <p:cNvPr id="2" name="Title 1">
            <a:extLst>
              <a:ext uri="{FF2B5EF4-FFF2-40B4-BE49-F238E27FC236}">
                <a16:creationId xmlns:a16="http://schemas.microsoft.com/office/drawing/2014/main" id="{B84102A1-2687-4561-BC8A-9A9DFB7F9DB6}"/>
              </a:ext>
            </a:extLst>
          </p:cNvPr>
          <p:cNvSpPr>
            <a:spLocks noGrp="1"/>
          </p:cNvSpPr>
          <p:nvPr>
            <p:ph type="title"/>
          </p:nvPr>
        </p:nvSpPr>
        <p:spPr>
          <a:xfrm>
            <a:off x="831850" y="1464097"/>
            <a:ext cx="7944757" cy="2282232"/>
          </a:xfrm>
        </p:spPr>
        <p:txBody>
          <a:bodyPr anchor="ctr" anchorCtr="0">
            <a:normAutofit/>
          </a:bodyPr>
          <a:lstStyle>
            <a:lvl1pPr>
              <a:defRPr sz="4000">
                <a:solidFill>
                  <a:schemeClr val="accent1"/>
                </a:solidFill>
              </a:defRPr>
            </a:lvl1pPr>
          </a:lstStyle>
          <a:p>
            <a:r>
              <a:rPr lang="en-US"/>
              <a:t>Click to edit Master title style</a:t>
            </a:r>
            <a:endParaRPr lang="en-CA"/>
          </a:p>
        </p:txBody>
      </p:sp>
    </p:spTree>
    <p:extLst>
      <p:ext uri="{BB962C8B-B14F-4D97-AF65-F5344CB8AC3E}">
        <p14:creationId xmlns:p14="http://schemas.microsoft.com/office/powerpoint/2010/main" val="4050024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CF146-F274-4F58-B41B-42EE64BDDEC3}"/>
              </a:ext>
            </a:extLst>
          </p:cNvPr>
          <p:cNvSpPr>
            <a:spLocks noGrp="1"/>
          </p:cNvSpPr>
          <p:nvPr>
            <p:ph type="title"/>
          </p:nvPr>
        </p:nvSpPr>
        <p:spPr>
          <a:xfrm>
            <a:off x="440870" y="199332"/>
            <a:ext cx="11035395" cy="731396"/>
          </a:xfrm>
        </p:spPr>
        <p:txBody>
          <a:bodyPr/>
          <a:lstStyle>
            <a:lvl1pPr>
              <a:defRPr>
                <a:solidFill>
                  <a:schemeClr val="accent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73851DB5-0E01-4D15-AF41-46C74CBA42A7}"/>
              </a:ext>
            </a:extLst>
          </p:cNvPr>
          <p:cNvSpPr>
            <a:spLocks noGrp="1"/>
          </p:cNvSpPr>
          <p:nvPr>
            <p:ph sz="half" idx="1"/>
          </p:nvPr>
        </p:nvSpPr>
        <p:spPr>
          <a:xfrm>
            <a:off x="440871" y="1028700"/>
            <a:ext cx="5380266" cy="4963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Content Placeholder 2">
            <a:extLst>
              <a:ext uri="{FF2B5EF4-FFF2-40B4-BE49-F238E27FC236}">
                <a16:creationId xmlns:a16="http://schemas.microsoft.com/office/drawing/2014/main" id="{E4A328A3-D5F0-46C5-9F9F-7D181DAB5535}"/>
              </a:ext>
            </a:extLst>
          </p:cNvPr>
          <p:cNvSpPr>
            <a:spLocks noGrp="1"/>
          </p:cNvSpPr>
          <p:nvPr>
            <p:ph sz="half" idx="13"/>
          </p:nvPr>
        </p:nvSpPr>
        <p:spPr>
          <a:xfrm>
            <a:off x="6096000" y="1028700"/>
            <a:ext cx="5380266" cy="4963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423716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F017D-1625-770E-BB7A-42D5495B1F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B660A547-B03A-35E9-5A51-F8B235FEC9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8BDF7A9-AA4E-E080-DB81-FDA3BB8431ED}"/>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5" name="Footer Placeholder 4">
            <a:extLst>
              <a:ext uri="{FF2B5EF4-FFF2-40B4-BE49-F238E27FC236}">
                <a16:creationId xmlns:a16="http://schemas.microsoft.com/office/drawing/2014/main" id="{E4BE2DF0-9AAB-23BC-D274-C61BDB27970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A448C56-1703-FFFF-D83E-15DB6054039E}"/>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4060012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D301-B83F-5E8B-6C10-2DCF11EFC3E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E624F10-4C5F-B686-5315-0C08472E1F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1D5FE48-F5BB-A7D4-0E4F-BA972938AE16}"/>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5" name="Footer Placeholder 4">
            <a:extLst>
              <a:ext uri="{FF2B5EF4-FFF2-40B4-BE49-F238E27FC236}">
                <a16:creationId xmlns:a16="http://schemas.microsoft.com/office/drawing/2014/main" id="{A4B1A552-5FB1-FC6A-C38F-AB7B7F1519F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AFC69EA-4B89-C835-C6E1-8278AF350153}"/>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1708584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6DEFA-9941-1AAA-A0A2-AAF5CB9487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22FC025E-CF78-A84A-0C03-C1715038757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1E1424-717C-A9AD-E2A5-2A248B46407B}"/>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5" name="Footer Placeholder 4">
            <a:extLst>
              <a:ext uri="{FF2B5EF4-FFF2-40B4-BE49-F238E27FC236}">
                <a16:creationId xmlns:a16="http://schemas.microsoft.com/office/drawing/2014/main" id="{E1588348-8719-CB40-2C8C-FE977253EF2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A79F653-BA5E-C0D2-0DA1-EA879790EBBD}"/>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1396145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A00A6-A417-DAD7-4E6F-EE86F12D606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1552F78-8F1D-8209-1EA5-078D813786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863262A-94F5-D394-2477-BF72FA4DD3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88E9CDA-17C9-85B1-5F65-C9D32455E27F}"/>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6" name="Footer Placeholder 5">
            <a:extLst>
              <a:ext uri="{FF2B5EF4-FFF2-40B4-BE49-F238E27FC236}">
                <a16:creationId xmlns:a16="http://schemas.microsoft.com/office/drawing/2014/main" id="{D398D8DB-7FA3-899D-B08B-EC27E80EE5E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804FCBC-2064-D21E-AF9E-3E29B9DA1966}"/>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3641988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62CAE-C9B6-2B18-E350-8D647A38EF53}"/>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540E0D1-6B2C-766C-EDFB-664EDB4F4B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E3B5C6-9EB7-E8F3-5DA8-057E24F8FD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BD2B04E1-92DD-36B0-C4B2-B5882D666D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D93370-AC97-119C-0ABF-6920248EBD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BF1FCB71-A0A6-5B41-96A3-A767F6FAB3C6}"/>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8" name="Footer Placeholder 7">
            <a:extLst>
              <a:ext uri="{FF2B5EF4-FFF2-40B4-BE49-F238E27FC236}">
                <a16:creationId xmlns:a16="http://schemas.microsoft.com/office/drawing/2014/main" id="{C04A2607-4851-F1E3-B532-E0C0E90298C7}"/>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09A4590-F840-1A98-FC8E-D5990B5C8830}"/>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381256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0FD99-E4FB-C85B-DAE3-D55E276F33B7}"/>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06E5C27-5F93-E008-B8D2-5E05B1021531}"/>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4" name="Footer Placeholder 3">
            <a:extLst>
              <a:ext uri="{FF2B5EF4-FFF2-40B4-BE49-F238E27FC236}">
                <a16:creationId xmlns:a16="http://schemas.microsoft.com/office/drawing/2014/main" id="{462F7769-AAFB-B342-C1F2-F3CD6F9EF660}"/>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1D2C0BB-9012-0F39-4482-5C7408848A7C}"/>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1886928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2DFB5B-7F5D-D432-BB61-79A2D27BE9FD}"/>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3" name="Footer Placeholder 2">
            <a:extLst>
              <a:ext uri="{FF2B5EF4-FFF2-40B4-BE49-F238E27FC236}">
                <a16:creationId xmlns:a16="http://schemas.microsoft.com/office/drawing/2014/main" id="{AF773D35-DD1B-9520-5E55-20AE45095C2E}"/>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2A35D3CF-AC94-832F-19AB-9F4CC7EC8D7C}"/>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456644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1643-2DC4-BEAD-48E8-191C622465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409EA493-DBDD-328F-8CA0-8891B4344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B6F91304-5E9E-3D8D-1E6F-21BA4910A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31DDB9-871D-A7AF-7F9E-6A81DFD07116}"/>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6" name="Footer Placeholder 5">
            <a:extLst>
              <a:ext uri="{FF2B5EF4-FFF2-40B4-BE49-F238E27FC236}">
                <a16:creationId xmlns:a16="http://schemas.microsoft.com/office/drawing/2014/main" id="{458098F5-28A8-0DAF-1A53-954BFE365F5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811367B-E6DE-7755-D445-395E8488944C}"/>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1251674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D31CA-0200-ACC6-5AFD-A87028C373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ACCABBF-65ED-43A1-0AF9-B013C984AA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D8C9B89-5377-C606-6F80-A472793BB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98B899-BC6D-DF7E-68D8-F6981F405818}"/>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6" name="Footer Placeholder 5">
            <a:extLst>
              <a:ext uri="{FF2B5EF4-FFF2-40B4-BE49-F238E27FC236}">
                <a16:creationId xmlns:a16="http://schemas.microsoft.com/office/drawing/2014/main" id="{D28A03D5-C030-2BCA-EA2E-1E2C4BEEFA5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0C8911C-ED38-D77E-75DA-81E05AD54C5A}"/>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4264842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EF54-6A5E-5D87-7B9F-3FA43C9C783E}"/>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67AA2E5-169C-5D72-1C37-333236D69D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193FAA0-91DC-A981-2978-423AA48FA05E}"/>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5" name="Footer Placeholder 4">
            <a:extLst>
              <a:ext uri="{FF2B5EF4-FFF2-40B4-BE49-F238E27FC236}">
                <a16:creationId xmlns:a16="http://schemas.microsoft.com/office/drawing/2014/main" id="{16332005-22C0-68D5-4477-89A7D25966C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A61A259-D301-1F28-0309-D7F72276E848}"/>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1107624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BF2550-6FD2-DE54-0F29-620AC1D72F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DD43C60-E9CB-C1F2-E2C9-221A90CDC8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AC9A04E-1D73-8162-F16C-3C72339D9297}"/>
              </a:ext>
            </a:extLst>
          </p:cNvPr>
          <p:cNvSpPr>
            <a:spLocks noGrp="1"/>
          </p:cNvSpPr>
          <p:nvPr>
            <p:ph type="dt" sz="half" idx="10"/>
          </p:nvPr>
        </p:nvSpPr>
        <p:spPr/>
        <p:txBody>
          <a:bodyPr/>
          <a:lstStyle/>
          <a:p>
            <a:fld id="{13147197-BFCB-4B28-9365-5C631DD7AC88}" type="datetimeFigureOut">
              <a:rPr lang="en-CA" smtClean="0"/>
              <a:t>2025-05-27</a:t>
            </a:fld>
            <a:endParaRPr lang="en-CA"/>
          </a:p>
        </p:txBody>
      </p:sp>
      <p:sp>
        <p:nvSpPr>
          <p:cNvPr id="5" name="Footer Placeholder 4">
            <a:extLst>
              <a:ext uri="{FF2B5EF4-FFF2-40B4-BE49-F238E27FC236}">
                <a16:creationId xmlns:a16="http://schemas.microsoft.com/office/drawing/2014/main" id="{2145970D-27D6-67E2-2B76-E884168A7D4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E4D76B3-8FF3-7DBE-1C4E-3F7A23BD27E1}"/>
              </a:ext>
            </a:extLst>
          </p:cNvPr>
          <p:cNvSpPr>
            <a:spLocks noGrp="1"/>
          </p:cNvSpPr>
          <p:nvPr>
            <p:ph type="sldNum" sz="quarter" idx="12"/>
          </p:nvPr>
        </p:nvSpPr>
        <p:spPr/>
        <p:txBody>
          <a:bodyPr/>
          <a:lstStyle/>
          <a:p>
            <a:fld id="{91A4F195-1D38-434E-AE1D-71FCF901CF7C}" type="slidenum">
              <a:rPr lang="en-CA" smtClean="0"/>
              <a:t>‹#›</a:t>
            </a:fld>
            <a:endParaRPr lang="en-CA"/>
          </a:p>
        </p:txBody>
      </p:sp>
    </p:spTree>
    <p:extLst>
      <p:ext uri="{BB962C8B-B14F-4D97-AF65-F5344CB8AC3E}">
        <p14:creationId xmlns:p14="http://schemas.microsoft.com/office/powerpoint/2010/main" val="1362606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F8586F-5F80-4063-B7E8-2DCAAF8D3D74}"/>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3893" y="-2191"/>
            <a:ext cx="12184211" cy="6856283"/>
          </a:xfrm>
          <a:prstGeom prst="rect">
            <a:avLst/>
          </a:prstGeom>
        </p:spPr>
      </p:pic>
      <p:sp>
        <p:nvSpPr>
          <p:cNvPr id="2" name="Title Placeholder 1">
            <a:extLst>
              <a:ext uri="{FF2B5EF4-FFF2-40B4-BE49-F238E27FC236}">
                <a16:creationId xmlns:a16="http://schemas.microsoft.com/office/drawing/2014/main" id="{58B99330-9D96-4661-A8D4-2AA839AF41F0}"/>
              </a:ext>
            </a:extLst>
          </p:cNvPr>
          <p:cNvSpPr>
            <a:spLocks noGrp="1"/>
          </p:cNvSpPr>
          <p:nvPr>
            <p:ph type="title"/>
          </p:nvPr>
        </p:nvSpPr>
        <p:spPr>
          <a:xfrm>
            <a:off x="440870" y="199332"/>
            <a:ext cx="11307535" cy="731396"/>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17DD5EA-E43F-4F42-A371-B0BD675CC6A2}"/>
              </a:ext>
            </a:extLst>
          </p:cNvPr>
          <p:cNvSpPr>
            <a:spLocks noGrp="1"/>
          </p:cNvSpPr>
          <p:nvPr>
            <p:ph type="body" idx="1"/>
          </p:nvPr>
        </p:nvSpPr>
        <p:spPr>
          <a:xfrm>
            <a:off x="440871" y="1004207"/>
            <a:ext cx="11307536" cy="4923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246516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l" defTabSz="914400" rtl="0" eaLnBrk="1" latinLnBrk="0" hangingPunct="1">
        <a:lnSpc>
          <a:spcPct val="90000"/>
        </a:lnSpc>
        <a:spcBef>
          <a:spcPct val="0"/>
        </a:spcBef>
        <a:buNone/>
        <a:defRPr sz="2800" b="1"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41E4D0-6B95-4C08-806C-A3B567FF81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9B05259-312A-3FC3-D532-9D99CBB5DC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39F6E51-BA80-77B2-FA28-6F0AC36779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147197-BFCB-4B28-9365-5C631DD7AC88}" type="datetimeFigureOut">
              <a:rPr lang="en-CA" smtClean="0"/>
              <a:t>2025-05-27</a:t>
            </a:fld>
            <a:endParaRPr lang="en-CA"/>
          </a:p>
        </p:txBody>
      </p:sp>
      <p:sp>
        <p:nvSpPr>
          <p:cNvPr id="5" name="Footer Placeholder 4">
            <a:extLst>
              <a:ext uri="{FF2B5EF4-FFF2-40B4-BE49-F238E27FC236}">
                <a16:creationId xmlns:a16="http://schemas.microsoft.com/office/drawing/2014/main" id="{027EB4AF-0530-AFDD-204F-21D1AB2A8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261786A1-42BA-BCCB-077F-4EDCB347ED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A4F195-1D38-434E-AE1D-71FCF901CF7C}" type="slidenum">
              <a:rPr lang="en-CA" smtClean="0"/>
              <a:t>‹#›</a:t>
            </a:fld>
            <a:endParaRPr lang="en-CA"/>
          </a:p>
        </p:txBody>
      </p:sp>
    </p:spTree>
    <p:extLst>
      <p:ext uri="{BB962C8B-B14F-4D97-AF65-F5344CB8AC3E}">
        <p14:creationId xmlns:p14="http://schemas.microsoft.com/office/powerpoint/2010/main" val="1683604432"/>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304E-8318-4EED-B531-5A0B0BA615DC}"/>
              </a:ext>
            </a:extLst>
          </p:cNvPr>
          <p:cNvSpPr>
            <a:spLocks noGrp="1"/>
          </p:cNvSpPr>
          <p:nvPr>
            <p:ph type="ctrTitle"/>
          </p:nvPr>
        </p:nvSpPr>
        <p:spPr>
          <a:xfrm>
            <a:off x="647649" y="1091933"/>
            <a:ext cx="10708872" cy="733645"/>
          </a:xfrm>
        </p:spPr>
        <p:txBody>
          <a:bodyPr>
            <a:normAutofit/>
          </a:bodyPr>
          <a:lstStyle/>
          <a:p>
            <a:r>
              <a:rPr lang="en-CA" sz="4000">
                <a:latin typeface="Segoe UI" panose="020B0502040204020203" pitchFamily="34" charset="0"/>
                <a:cs typeface="Segoe UI" panose="020B0502040204020203" pitchFamily="34" charset="0"/>
              </a:rPr>
              <a:t>Town of Fort Erie Official Plan Review	</a:t>
            </a:r>
          </a:p>
        </p:txBody>
      </p:sp>
      <p:sp>
        <p:nvSpPr>
          <p:cNvPr id="3" name="Subtitle 2">
            <a:extLst>
              <a:ext uri="{FF2B5EF4-FFF2-40B4-BE49-F238E27FC236}">
                <a16:creationId xmlns:a16="http://schemas.microsoft.com/office/drawing/2014/main" id="{D9C763E2-9056-4D12-9091-C1E3280D4A06}"/>
              </a:ext>
            </a:extLst>
          </p:cNvPr>
          <p:cNvSpPr>
            <a:spLocks noGrp="1"/>
          </p:cNvSpPr>
          <p:nvPr>
            <p:ph type="subTitle" idx="1"/>
          </p:nvPr>
        </p:nvSpPr>
        <p:spPr>
          <a:xfrm>
            <a:off x="647649" y="2092962"/>
            <a:ext cx="10708871" cy="830804"/>
          </a:xfrm>
        </p:spPr>
        <p:txBody>
          <a:bodyPr vert="horz" lIns="0" tIns="0" rIns="0" bIns="0" rtlCol="0" anchor="t">
            <a:normAutofit fontScale="92500" lnSpcReduction="10000"/>
          </a:bodyPr>
          <a:lstStyle/>
          <a:p>
            <a:r>
              <a:rPr lang="en-CA" dirty="0">
                <a:latin typeface="Segoe UI" panose="020B0502040204020203" pitchFamily="34" charset="0"/>
                <a:cs typeface="Segoe UI" panose="020B0502040204020203" pitchFamily="34" charset="0"/>
              </a:rPr>
              <a:t>Statutory Public Open House</a:t>
            </a:r>
          </a:p>
          <a:p>
            <a:r>
              <a:rPr lang="en-CA" dirty="0">
                <a:latin typeface="Segoe UI" panose="020B0502040204020203" pitchFamily="34" charset="0"/>
                <a:cs typeface="Segoe UI" panose="020B0502040204020203" pitchFamily="34" charset="0"/>
              </a:rPr>
              <a:t>June 2, 2025</a:t>
            </a:r>
          </a:p>
          <a:p>
            <a:endParaRPr lang="en-CA" sz="18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10708846"/>
      </p:ext>
    </p:extLst>
  </p:cSld>
  <p:clrMapOvr>
    <a:masterClrMapping/>
  </p:clrMapOvr>
  <mc:AlternateContent xmlns:mc="http://schemas.openxmlformats.org/markup-compatibility/2006" xmlns:p14="http://schemas.microsoft.com/office/powerpoint/2010/main">
    <mc:Choice Requires="p14">
      <p:transition spd="slow" p14:dur="2000" advTm="13873"/>
    </mc:Choice>
    <mc:Fallback xmlns="">
      <p:transition spd="slow" advTm="1387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52056-FB93-272E-BD1B-ED4F3935496C}"/>
              </a:ext>
            </a:extLst>
          </p:cNvPr>
          <p:cNvSpPr>
            <a:spLocks noGrp="1"/>
          </p:cNvSpPr>
          <p:nvPr>
            <p:ph type="title"/>
          </p:nvPr>
        </p:nvSpPr>
        <p:spPr/>
        <p:txBody>
          <a:bodyPr/>
          <a:lstStyle/>
          <a:p>
            <a:r>
              <a:rPr lang="en-CA" dirty="0">
                <a:latin typeface="Segoe UI" panose="020B0502040204020203" pitchFamily="34" charset="0"/>
                <a:cs typeface="Segoe UI" panose="020B0502040204020203" pitchFamily="34" charset="0"/>
              </a:rPr>
              <a:t>Today’s Public Open House</a:t>
            </a:r>
          </a:p>
        </p:txBody>
      </p:sp>
      <p:sp>
        <p:nvSpPr>
          <p:cNvPr id="6" name="Rectangle: Rounded Corners 5">
            <a:extLst>
              <a:ext uri="{FF2B5EF4-FFF2-40B4-BE49-F238E27FC236}">
                <a16:creationId xmlns:a16="http://schemas.microsoft.com/office/drawing/2014/main" id="{55BC2F2A-6223-CFB9-57C0-193568F3271D}"/>
              </a:ext>
            </a:extLst>
          </p:cNvPr>
          <p:cNvSpPr/>
          <p:nvPr/>
        </p:nvSpPr>
        <p:spPr>
          <a:xfrm>
            <a:off x="735474" y="1365177"/>
            <a:ext cx="5617535" cy="1062028"/>
          </a:xfrm>
          <a:prstGeom prst="roundRect">
            <a:avLst>
              <a:gd name="adj" fmla="val 29336"/>
            </a:avLst>
          </a:prstGeom>
          <a:solidFill>
            <a:srgbClr val="EAF7FB"/>
          </a:solidFill>
          <a:ln>
            <a:noFill/>
          </a:ln>
        </p:spPr>
        <p:style>
          <a:lnRef idx="2">
            <a:schemeClr val="accent1">
              <a:shade val="15000"/>
            </a:schemeClr>
          </a:lnRef>
          <a:fillRef idx="1">
            <a:schemeClr val="accent1"/>
          </a:fillRef>
          <a:effectRef idx="0">
            <a:schemeClr val="accent1"/>
          </a:effectRef>
          <a:fontRef idx="minor">
            <a:schemeClr val="lt1"/>
          </a:fontRef>
        </p:style>
        <p:txBody>
          <a:bodyPr lIns="731520" tIns="182880" rIns="182880" bIns="182880" rtlCol="0" anchor="ctr" anchorCtr="0"/>
          <a:lstStyle/>
          <a:p>
            <a:pPr marL="0" indent="0" rtl="0" fontAlgn="base">
              <a:buNone/>
            </a:pPr>
            <a:r>
              <a:rPr lang="en-US" i="0" u="none">
                <a:solidFill>
                  <a:schemeClr val="tx1"/>
                </a:solidFill>
                <a:effectLst/>
                <a:latin typeface="Segoe UI" panose="020B0502040204020203" pitchFamily="34" charset="0"/>
                <a:cs typeface="Segoe UI" panose="020B0502040204020203" pitchFamily="34" charset="0"/>
              </a:rPr>
              <a:t>Required under the </a:t>
            </a:r>
            <a:r>
              <a:rPr lang="en-US" u="none">
                <a:solidFill>
                  <a:schemeClr val="tx1"/>
                </a:solidFill>
                <a:effectLst/>
                <a:latin typeface="Segoe UI" panose="020B0502040204020203" pitchFamily="34" charset="0"/>
                <a:cs typeface="Segoe UI" panose="020B0502040204020203" pitchFamily="34" charset="0"/>
              </a:rPr>
              <a:t>Planning Act</a:t>
            </a:r>
            <a:endParaRPr lang="en-US">
              <a:solidFill>
                <a:schemeClr val="tx1"/>
              </a:solidFill>
              <a:latin typeface="Segoe UI" panose="020B0502040204020203" pitchFamily="34" charset="0"/>
              <a:cs typeface="Segoe UI" panose="020B0502040204020203" pitchFamily="34" charset="0"/>
            </a:endParaRPr>
          </a:p>
        </p:txBody>
      </p:sp>
      <p:sp>
        <p:nvSpPr>
          <p:cNvPr id="12" name="Rectangle: Rounded Corners 11">
            <a:extLst>
              <a:ext uri="{FF2B5EF4-FFF2-40B4-BE49-F238E27FC236}">
                <a16:creationId xmlns:a16="http://schemas.microsoft.com/office/drawing/2014/main" id="{B4DDAE54-3975-C138-41D6-AD7930D67FC6}"/>
              </a:ext>
            </a:extLst>
          </p:cNvPr>
          <p:cNvSpPr/>
          <p:nvPr/>
        </p:nvSpPr>
        <p:spPr>
          <a:xfrm>
            <a:off x="730311" y="2595572"/>
            <a:ext cx="5674379" cy="1062028"/>
          </a:xfrm>
          <a:prstGeom prst="roundRect">
            <a:avLst>
              <a:gd name="adj" fmla="val 29336"/>
            </a:avLst>
          </a:prstGeom>
          <a:solidFill>
            <a:srgbClr val="EAF7FB"/>
          </a:solidFill>
          <a:ln>
            <a:noFill/>
          </a:ln>
        </p:spPr>
        <p:style>
          <a:lnRef idx="2">
            <a:schemeClr val="accent1">
              <a:shade val="15000"/>
            </a:schemeClr>
          </a:lnRef>
          <a:fillRef idx="1">
            <a:schemeClr val="accent1"/>
          </a:fillRef>
          <a:effectRef idx="0">
            <a:schemeClr val="accent1"/>
          </a:effectRef>
          <a:fontRef idx="minor">
            <a:schemeClr val="lt1"/>
          </a:fontRef>
        </p:style>
        <p:txBody>
          <a:bodyPr lIns="731520" tIns="182880" rIns="182880" bIns="182880" rtlCol="0" anchor="ctr" anchorCtr="0"/>
          <a:lstStyle/>
          <a:p>
            <a:pPr marL="0" indent="0" rtl="0" fontAlgn="base">
              <a:buNone/>
            </a:pPr>
            <a:r>
              <a:rPr lang="en-US">
                <a:solidFill>
                  <a:srgbClr val="000000"/>
                </a:solidFill>
                <a:latin typeface="Segoe UI" panose="020B0502040204020203" pitchFamily="34" charset="0"/>
                <a:cs typeface="Segoe UI" panose="020B0502040204020203" pitchFamily="34" charset="0"/>
              </a:rPr>
              <a:t>Receive</a:t>
            </a:r>
            <a:r>
              <a:rPr lang="en-US" sz="1800" b="0" i="0" u="none" strike="noStrike">
                <a:solidFill>
                  <a:srgbClr val="000000"/>
                </a:solidFill>
                <a:effectLst/>
                <a:latin typeface="Segoe UI" panose="020B0502040204020203" pitchFamily="34" charset="0"/>
                <a:cs typeface="Segoe UI" panose="020B0502040204020203" pitchFamily="34" charset="0"/>
              </a:rPr>
              <a:t> feedback from </a:t>
            </a:r>
            <a:r>
              <a:rPr lang="en-US">
                <a:solidFill>
                  <a:srgbClr val="000000"/>
                </a:solidFill>
                <a:latin typeface="Segoe UI" panose="020B0502040204020203" pitchFamily="34" charset="0"/>
                <a:cs typeface="Segoe UI" panose="020B0502040204020203" pitchFamily="34" charset="0"/>
              </a:rPr>
              <a:t>the community</a:t>
            </a:r>
            <a:endParaRPr lang="en-US">
              <a:solidFill>
                <a:schemeClr val="tx1"/>
              </a:solidFill>
              <a:latin typeface="Segoe UI" panose="020B0502040204020203" pitchFamily="34" charset="0"/>
              <a:cs typeface="Segoe UI" panose="020B0502040204020203" pitchFamily="34" charset="0"/>
            </a:endParaRPr>
          </a:p>
        </p:txBody>
      </p:sp>
      <p:sp>
        <p:nvSpPr>
          <p:cNvPr id="16" name="TextBox 15">
            <a:extLst>
              <a:ext uri="{FF2B5EF4-FFF2-40B4-BE49-F238E27FC236}">
                <a16:creationId xmlns:a16="http://schemas.microsoft.com/office/drawing/2014/main" id="{59C315A7-5F18-82A2-7905-C52E9B872CE1}"/>
              </a:ext>
            </a:extLst>
          </p:cNvPr>
          <p:cNvSpPr txBox="1"/>
          <p:nvPr/>
        </p:nvSpPr>
        <p:spPr>
          <a:xfrm>
            <a:off x="908567" y="1573702"/>
            <a:ext cx="533400" cy="644978"/>
          </a:xfrm>
          <a:prstGeom prst="rect">
            <a:avLst/>
          </a:prstGeom>
          <a:noFill/>
        </p:spPr>
        <p:txBody>
          <a:bodyPr wrap="square" rtlCol="0">
            <a:spAutoFit/>
          </a:bodyPr>
          <a:lstStyle/>
          <a:p>
            <a:pPr algn="ctr"/>
            <a:r>
              <a:rPr lang="en-CA" sz="3600" b="1">
                <a:solidFill>
                  <a:schemeClr val="accent1"/>
                </a:solidFill>
                <a:latin typeface="Segoe UI" panose="020B0502040204020203" pitchFamily="34" charset="0"/>
                <a:cs typeface="Segoe UI" panose="020B0502040204020203" pitchFamily="34" charset="0"/>
              </a:rPr>
              <a:t>1</a:t>
            </a:r>
          </a:p>
        </p:txBody>
      </p:sp>
      <p:sp>
        <p:nvSpPr>
          <p:cNvPr id="17" name="TextBox 16">
            <a:extLst>
              <a:ext uri="{FF2B5EF4-FFF2-40B4-BE49-F238E27FC236}">
                <a16:creationId xmlns:a16="http://schemas.microsoft.com/office/drawing/2014/main" id="{D13D311B-67F9-AF45-5140-E54C062297BC}"/>
              </a:ext>
            </a:extLst>
          </p:cNvPr>
          <p:cNvSpPr txBox="1"/>
          <p:nvPr/>
        </p:nvSpPr>
        <p:spPr>
          <a:xfrm>
            <a:off x="908567" y="2804097"/>
            <a:ext cx="533400" cy="644978"/>
          </a:xfrm>
          <a:prstGeom prst="rect">
            <a:avLst/>
          </a:prstGeom>
          <a:noFill/>
        </p:spPr>
        <p:txBody>
          <a:bodyPr wrap="square" rtlCol="0">
            <a:spAutoFit/>
          </a:bodyPr>
          <a:lstStyle/>
          <a:p>
            <a:pPr algn="ctr"/>
            <a:r>
              <a:rPr lang="en-CA" sz="3600" b="1">
                <a:solidFill>
                  <a:schemeClr val="accent1"/>
                </a:solidFill>
                <a:latin typeface="Segoe UI" panose="020B0502040204020203" pitchFamily="34" charset="0"/>
                <a:cs typeface="Segoe UI" panose="020B0502040204020203" pitchFamily="34" charset="0"/>
              </a:rPr>
              <a:t>2</a:t>
            </a:r>
          </a:p>
        </p:txBody>
      </p:sp>
      <p:pic>
        <p:nvPicPr>
          <p:cNvPr id="3" name="Picture 2" descr="A sign with many directions&#10;&#10;Description automatically generated with medium confidence">
            <a:extLst>
              <a:ext uri="{FF2B5EF4-FFF2-40B4-BE49-F238E27FC236}">
                <a16:creationId xmlns:a16="http://schemas.microsoft.com/office/drawing/2014/main" id="{D77CCDF6-DB81-7DA2-9D0B-F813CB899F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4131" y="736956"/>
            <a:ext cx="5189737" cy="5189737"/>
          </a:xfrm>
          <a:prstGeom prst="rect">
            <a:avLst/>
          </a:prstGeom>
        </p:spPr>
      </p:pic>
      <p:sp>
        <p:nvSpPr>
          <p:cNvPr id="4" name="Rectangle: Rounded Corners 3">
            <a:extLst>
              <a:ext uri="{FF2B5EF4-FFF2-40B4-BE49-F238E27FC236}">
                <a16:creationId xmlns:a16="http://schemas.microsoft.com/office/drawing/2014/main" id="{E8D0C837-BDAF-CCED-169C-71A06CEA7DC4}"/>
              </a:ext>
            </a:extLst>
          </p:cNvPr>
          <p:cNvSpPr/>
          <p:nvPr/>
        </p:nvSpPr>
        <p:spPr>
          <a:xfrm>
            <a:off x="707051" y="3825967"/>
            <a:ext cx="5674379" cy="1062028"/>
          </a:xfrm>
          <a:prstGeom prst="roundRect">
            <a:avLst>
              <a:gd name="adj" fmla="val 29336"/>
            </a:avLst>
          </a:prstGeom>
          <a:solidFill>
            <a:srgbClr val="EAF7FB"/>
          </a:solidFill>
          <a:ln>
            <a:noFill/>
          </a:ln>
        </p:spPr>
        <p:style>
          <a:lnRef idx="2">
            <a:schemeClr val="accent1">
              <a:shade val="15000"/>
            </a:schemeClr>
          </a:lnRef>
          <a:fillRef idx="1">
            <a:schemeClr val="accent1"/>
          </a:fillRef>
          <a:effectRef idx="0">
            <a:schemeClr val="accent1"/>
          </a:effectRef>
          <a:fontRef idx="minor">
            <a:schemeClr val="lt1"/>
          </a:fontRef>
        </p:style>
        <p:txBody>
          <a:bodyPr lIns="731520" tIns="182880" rIns="182880" bIns="182880" rtlCol="0" anchor="ctr" anchorCtr="0"/>
          <a:lstStyle/>
          <a:p>
            <a:pPr marL="0" indent="0" rtl="0" fontAlgn="base">
              <a:buNone/>
            </a:pPr>
            <a:r>
              <a:rPr lang="en-US" dirty="0">
                <a:solidFill>
                  <a:srgbClr val="000000"/>
                </a:solidFill>
                <a:latin typeface="Segoe UI" panose="020B0502040204020203" pitchFamily="34" charset="0"/>
                <a:cs typeface="Segoe UI" panose="020B0502040204020203" pitchFamily="34" charset="0"/>
              </a:rPr>
              <a:t>For informational purposes only</a:t>
            </a:r>
            <a:endParaRPr lang="en-US" dirty="0">
              <a:solidFill>
                <a:schemeClr val="tx1"/>
              </a:solidFill>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B6792242-D4F9-0B51-0E98-CDECF62C00B9}"/>
              </a:ext>
            </a:extLst>
          </p:cNvPr>
          <p:cNvSpPr txBox="1"/>
          <p:nvPr/>
        </p:nvSpPr>
        <p:spPr>
          <a:xfrm>
            <a:off x="887494" y="4034492"/>
            <a:ext cx="533400" cy="644978"/>
          </a:xfrm>
          <a:prstGeom prst="rect">
            <a:avLst/>
          </a:prstGeom>
          <a:noFill/>
        </p:spPr>
        <p:txBody>
          <a:bodyPr wrap="square" rtlCol="0">
            <a:spAutoFit/>
          </a:bodyPr>
          <a:lstStyle/>
          <a:p>
            <a:pPr algn="ctr"/>
            <a:r>
              <a:rPr lang="en-CA" sz="3600" b="1">
                <a:solidFill>
                  <a:schemeClr val="accent1"/>
                </a:solidFill>
                <a:latin typeface="Segoe UI" panose="020B0502040204020203" pitchFamily="34" charset="0"/>
                <a:cs typeface="Segoe UI" panose="020B0502040204020203" pitchFamily="34" charset="0"/>
              </a:rPr>
              <a:t>3</a:t>
            </a:r>
          </a:p>
        </p:txBody>
      </p:sp>
    </p:spTree>
    <p:extLst>
      <p:ext uri="{BB962C8B-B14F-4D97-AF65-F5344CB8AC3E}">
        <p14:creationId xmlns:p14="http://schemas.microsoft.com/office/powerpoint/2010/main" val="347559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2B3B9-0524-08F6-312A-85014EC2FB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98FC11-AED4-8F67-B7A0-2DAD95BE332E}"/>
              </a:ext>
            </a:extLst>
          </p:cNvPr>
          <p:cNvSpPr>
            <a:spLocks noGrp="1"/>
          </p:cNvSpPr>
          <p:nvPr>
            <p:ph type="title"/>
          </p:nvPr>
        </p:nvSpPr>
        <p:spPr/>
        <p:txBody>
          <a:bodyPr>
            <a:normAutofit/>
          </a:bodyPr>
          <a:lstStyle/>
          <a:p>
            <a:r>
              <a:rPr lang="en-CA" dirty="0">
                <a:latin typeface="Segoe UI" panose="020B0502040204020203" pitchFamily="34" charset="0"/>
                <a:cs typeface="Segoe UI" panose="020B0502040204020203" pitchFamily="34" charset="0"/>
              </a:rPr>
              <a:t>Presentation Outline</a:t>
            </a:r>
          </a:p>
        </p:txBody>
      </p:sp>
      <p:sp>
        <p:nvSpPr>
          <p:cNvPr id="3" name="Content Placeholder 2">
            <a:extLst>
              <a:ext uri="{FF2B5EF4-FFF2-40B4-BE49-F238E27FC236}">
                <a16:creationId xmlns:a16="http://schemas.microsoft.com/office/drawing/2014/main" id="{07C9995C-0980-DDD1-D156-1726BDD97479}"/>
              </a:ext>
            </a:extLst>
          </p:cNvPr>
          <p:cNvSpPr>
            <a:spLocks noGrp="1"/>
          </p:cNvSpPr>
          <p:nvPr>
            <p:ph idx="1"/>
          </p:nvPr>
        </p:nvSpPr>
        <p:spPr/>
        <p:txBody>
          <a:bodyPr/>
          <a:lstStyle/>
          <a:p>
            <a:pPr marL="457200" indent="-457200">
              <a:buFont typeface="+mj-lt"/>
              <a:buAutoNum type="arabicPeriod"/>
            </a:pPr>
            <a:r>
              <a:rPr lang="en-CA" dirty="0">
                <a:latin typeface="Segoe UI" panose="020B0502040204020203" pitchFamily="34" charset="0"/>
                <a:cs typeface="Segoe UI" panose="020B0502040204020203" pitchFamily="34" charset="0"/>
              </a:rPr>
              <a:t>Official Plan Review Background and Status</a:t>
            </a:r>
          </a:p>
          <a:p>
            <a:pPr marL="457200" indent="-457200">
              <a:buFont typeface="+mj-lt"/>
              <a:buAutoNum type="arabicPeriod"/>
            </a:pPr>
            <a:r>
              <a:rPr lang="en-CA" dirty="0">
                <a:latin typeface="Segoe UI" panose="020B0502040204020203" pitchFamily="34" charset="0"/>
                <a:cs typeface="Segoe UI" panose="020B0502040204020203" pitchFamily="34" charset="0"/>
              </a:rPr>
              <a:t>Review of Draft Official Plan</a:t>
            </a:r>
          </a:p>
          <a:p>
            <a:pPr marL="457200" indent="-457200">
              <a:buFont typeface="+mj-lt"/>
              <a:buAutoNum type="arabicPeriod"/>
            </a:pPr>
            <a:r>
              <a:rPr lang="en-CA" dirty="0">
                <a:latin typeface="Segoe UI" panose="020B0502040204020203" pitchFamily="34" charset="0"/>
                <a:cs typeface="Segoe UI" panose="020B0502040204020203" pitchFamily="34" charset="0"/>
              </a:rPr>
              <a:t>Next Steps</a:t>
            </a:r>
          </a:p>
          <a:p>
            <a:pPr marL="457200" indent="-457200">
              <a:buFont typeface="+mj-lt"/>
              <a:buAutoNum type="arabicPeriod"/>
            </a:pPr>
            <a:r>
              <a:rPr lang="en-CA" dirty="0">
                <a:latin typeface="Segoe UI" panose="020B0502040204020203" pitchFamily="34" charset="0"/>
                <a:cs typeface="Segoe UI" panose="020B0502040204020203" pitchFamily="34" charset="0"/>
              </a:rPr>
              <a:t>Discussion</a:t>
            </a:r>
          </a:p>
          <a:p>
            <a:pPr marL="457200" indent="-457200">
              <a:buFont typeface="+mj-lt"/>
              <a:buAutoNum type="arabicPeriod"/>
            </a:pPr>
            <a:endParaRPr lang="en-CA"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932375872"/>
      </p:ext>
    </p:extLst>
  </p:cSld>
  <p:clrMapOvr>
    <a:masterClrMapping/>
  </p:clrMapOvr>
  <mc:AlternateContent xmlns:mc="http://schemas.openxmlformats.org/markup-compatibility/2006" xmlns:p14="http://schemas.microsoft.com/office/powerpoint/2010/main">
    <mc:Choice Requires="p14">
      <p:transition spd="slow" p14:dur="2000" advTm="28326"/>
    </mc:Choice>
    <mc:Fallback xmlns="">
      <p:transition spd="slow" advTm="2832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527C4E-BBAD-CC95-5A21-ACBB6765A8F1}"/>
              </a:ext>
            </a:extLst>
          </p:cNvPr>
          <p:cNvSpPr>
            <a:spLocks noGrp="1"/>
          </p:cNvSpPr>
          <p:nvPr>
            <p:ph type="title"/>
          </p:nvPr>
        </p:nvSpPr>
        <p:spPr>
          <a:xfrm>
            <a:off x="831850" y="2656113"/>
            <a:ext cx="7944757" cy="1090215"/>
          </a:xfrm>
        </p:spPr>
        <p:txBody>
          <a:bodyPr/>
          <a:lstStyle/>
          <a:p>
            <a:r>
              <a:rPr lang="en-US" dirty="0">
                <a:latin typeface="Segoe UI" panose="020B0502040204020203" pitchFamily="34" charset="0"/>
                <a:cs typeface="Segoe UI" panose="020B0502040204020203" pitchFamily="34" charset="0"/>
              </a:rPr>
              <a:t>Official Plan Review	</a:t>
            </a:r>
            <a:endParaRPr lang="en-CA"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92968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0D991-1FBB-806F-D98D-CBC990DBC924}"/>
              </a:ext>
            </a:extLst>
          </p:cNvPr>
          <p:cNvSpPr>
            <a:spLocks noGrp="1"/>
          </p:cNvSpPr>
          <p:nvPr>
            <p:ph type="title"/>
          </p:nvPr>
        </p:nvSpPr>
        <p:spPr/>
        <p:txBody>
          <a:bodyPr/>
          <a:lstStyle/>
          <a:p>
            <a:r>
              <a:rPr lang="en-CA"/>
              <a:t>Purpose of the Official Plan Review</a:t>
            </a:r>
          </a:p>
        </p:txBody>
      </p:sp>
      <p:pic>
        <p:nvPicPr>
          <p:cNvPr id="5" name="Picture 4">
            <a:extLst>
              <a:ext uri="{FF2B5EF4-FFF2-40B4-BE49-F238E27FC236}">
                <a16:creationId xmlns:a16="http://schemas.microsoft.com/office/drawing/2014/main" id="{13033C2F-5E9D-CEAE-779A-8D07E6667CFF}"/>
              </a:ext>
            </a:extLst>
          </p:cNvPr>
          <p:cNvPicPr>
            <a:picLocks noChangeAspect="1"/>
          </p:cNvPicPr>
          <p:nvPr/>
        </p:nvPicPr>
        <p:blipFill>
          <a:blip r:embed="rId2"/>
          <a:stretch>
            <a:fillRect/>
          </a:stretch>
        </p:blipFill>
        <p:spPr>
          <a:xfrm>
            <a:off x="908730" y="1363430"/>
            <a:ext cx="2658147" cy="1942933"/>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B7504412-EA72-7BFD-90CF-9748E65CD937}"/>
              </a:ext>
            </a:extLst>
          </p:cNvPr>
          <p:cNvPicPr>
            <a:picLocks noChangeAspect="1"/>
          </p:cNvPicPr>
          <p:nvPr/>
        </p:nvPicPr>
        <p:blipFill>
          <a:blip r:embed="rId3"/>
          <a:stretch>
            <a:fillRect/>
          </a:stretch>
        </p:blipFill>
        <p:spPr>
          <a:xfrm rot="826302">
            <a:off x="1970083" y="2738732"/>
            <a:ext cx="1671271" cy="2164939"/>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4ACA1FF2-D928-FE53-0A3D-280987AE3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rot="20913963">
            <a:off x="683886" y="2950530"/>
            <a:ext cx="1734779" cy="224500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227702A-A292-C012-397D-00DEF9BA7910}"/>
              </a:ext>
            </a:extLst>
          </p:cNvPr>
          <p:cNvSpPr txBox="1"/>
          <p:nvPr/>
        </p:nvSpPr>
        <p:spPr>
          <a:xfrm>
            <a:off x="4534291" y="1561392"/>
            <a:ext cx="7371761" cy="3601499"/>
          </a:xfrm>
          <a:prstGeom prst="rect">
            <a:avLst/>
          </a:prstGeom>
          <a:noFill/>
        </p:spPr>
        <p:txBody>
          <a:bodyPr wrap="square">
            <a:spAutoFit/>
          </a:bodyPr>
          <a:lstStyle/>
          <a:p>
            <a:pPr marL="342900" indent="-342900">
              <a:lnSpc>
                <a:spcPct val="150000"/>
              </a:lnSpc>
              <a:spcAft>
                <a:spcPts val="600"/>
              </a:spcAft>
              <a:buFont typeface="+mj-lt"/>
              <a:buAutoNum type="arabicPeriod"/>
            </a:pPr>
            <a:r>
              <a:rPr lang="en-US" sz="1600" b="0" i="0" dirty="0">
                <a:effectLst/>
                <a:latin typeface="Segoe UI" panose="020B0502040204020203" pitchFamily="34" charset="0"/>
                <a:cs typeface="Segoe UI" panose="020B0502040204020203" pitchFamily="34" charset="0"/>
              </a:rPr>
              <a:t>The Town’s current Official Plan was approved in 2011</a:t>
            </a:r>
            <a:r>
              <a:rPr lang="en-US" sz="1600" dirty="0">
                <a:latin typeface="Segoe UI" panose="020B0502040204020203" pitchFamily="34" charset="0"/>
                <a:cs typeface="Segoe UI" panose="020B0502040204020203" pitchFamily="34" charset="0"/>
              </a:rPr>
              <a:t>. </a:t>
            </a:r>
            <a:r>
              <a:rPr lang="en-US" sz="1600" b="0" i="0" dirty="0">
                <a:effectLst/>
                <a:latin typeface="Segoe UI" panose="020B0502040204020203" pitchFamily="34" charset="0"/>
                <a:cs typeface="Segoe UI" panose="020B0502040204020203" pitchFamily="34" charset="0"/>
              </a:rPr>
              <a:t>The Planning Act mandates a review every 10 years and every 5 years thereafter. </a:t>
            </a:r>
          </a:p>
          <a:p>
            <a:pPr marL="342900" indent="-342900">
              <a:lnSpc>
                <a:spcPct val="150000"/>
              </a:lnSpc>
              <a:spcAft>
                <a:spcPts val="600"/>
              </a:spcAft>
              <a:buFont typeface="+mj-lt"/>
              <a:buAutoNum type="arabicPeriod"/>
            </a:pPr>
            <a:r>
              <a:rPr lang="en-US" sz="1600" b="0" i="0" dirty="0">
                <a:effectLst/>
                <a:latin typeface="Segoe UI" panose="020B0502040204020203" pitchFamily="34" charset="0"/>
                <a:cs typeface="Segoe UI" panose="020B0502040204020203" pitchFamily="34" charset="0"/>
              </a:rPr>
              <a:t>Since 2011, many changes have occurred that impact land </a:t>
            </a:r>
            <a:r>
              <a:rPr lang="en-US" sz="1600" dirty="0">
                <a:latin typeface="Segoe UI" panose="020B0502040204020203" pitchFamily="34" charset="0"/>
                <a:cs typeface="Segoe UI" panose="020B0502040204020203" pitchFamily="34" charset="0"/>
              </a:rPr>
              <a:t>use planning in Fort Erie, such as demographic changes and the policy environment.</a:t>
            </a:r>
            <a:endParaRPr lang="en-US" sz="1600" b="0" i="0" dirty="0">
              <a:effectLst/>
              <a:latin typeface="Segoe UI" panose="020B0502040204020203" pitchFamily="34" charset="0"/>
              <a:cs typeface="Segoe UI" panose="020B0502040204020203" pitchFamily="34" charset="0"/>
            </a:endParaRPr>
          </a:p>
          <a:p>
            <a:pPr marL="342900" indent="-342900">
              <a:lnSpc>
                <a:spcPct val="150000"/>
              </a:lnSpc>
              <a:spcAft>
                <a:spcPts val="600"/>
              </a:spcAft>
              <a:buFont typeface="+mj-lt"/>
              <a:buAutoNum type="arabicPeriod"/>
            </a:pPr>
            <a:r>
              <a:rPr lang="en-US" sz="1600" b="0" i="0" dirty="0">
                <a:effectLst/>
                <a:latin typeface="Segoe UI" panose="020B0502040204020203" pitchFamily="34" charset="0"/>
                <a:cs typeface="Segoe UI" panose="020B0502040204020203" pitchFamily="34" charset="0"/>
              </a:rPr>
              <a:t>As of April 1, 2025, Niagara became an upper-tier municipality without planning responsibilities.</a:t>
            </a:r>
          </a:p>
          <a:p>
            <a:pPr marL="342900" indent="-342900">
              <a:lnSpc>
                <a:spcPct val="150000"/>
              </a:lnSpc>
              <a:spcAft>
                <a:spcPts val="600"/>
              </a:spcAft>
              <a:buFont typeface="+mj-lt"/>
              <a:buAutoNum type="arabicPeriod"/>
            </a:pPr>
            <a:r>
              <a:rPr lang="en-US" sz="1600" b="0" i="0" dirty="0">
                <a:effectLst/>
                <a:latin typeface="Segoe UI" panose="020B0502040204020203" pitchFamily="34" charset="0"/>
                <a:cs typeface="Segoe UI" panose="020B0502040204020203" pitchFamily="34" charset="0"/>
              </a:rPr>
              <a:t>The Official Plan Review will result in updated policies that address evolving community needs, establishing a new vision for growth and change until 2051.</a:t>
            </a:r>
            <a:endParaRPr lang="en-US" sz="1600" dirty="0">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84C5A7-4718-00D0-2E00-C9A9AE0B5F6A}"/>
              </a:ext>
            </a:extLst>
          </p:cNvPr>
          <p:cNvPicPr>
            <a:picLocks noChangeAspect="1"/>
          </p:cNvPicPr>
          <p:nvPr/>
        </p:nvPicPr>
        <p:blipFill>
          <a:blip r:embed="rId5"/>
          <a:stretch>
            <a:fillRect/>
          </a:stretch>
        </p:blipFill>
        <p:spPr>
          <a:xfrm rot="522348">
            <a:off x="1340946" y="3935902"/>
            <a:ext cx="1690401" cy="2296393"/>
          </a:xfrm>
          <a:prstGeom prst="rect">
            <a:avLst/>
          </a:prstGeom>
          <a:ln>
            <a:noFill/>
          </a:ln>
          <a:effectLst>
            <a:outerShdw blurRad="254000" dist="101600" dir="2700000" algn="tl" rotWithShape="0">
              <a:srgbClr val="333333">
                <a:alpha val="23000"/>
              </a:srgbClr>
            </a:outerShdw>
          </a:effectLst>
        </p:spPr>
      </p:pic>
    </p:spTree>
    <p:extLst>
      <p:ext uri="{BB962C8B-B14F-4D97-AF65-F5344CB8AC3E}">
        <p14:creationId xmlns:p14="http://schemas.microsoft.com/office/powerpoint/2010/main" val="4023707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Arrow Connector 20">
            <a:extLst>
              <a:ext uri="{FF2B5EF4-FFF2-40B4-BE49-F238E27FC236}">
                <a16:creationId xmlns:a16="http://schemas.microsoft.com/office/drawing/2014/main" id="{D1C68CDD-CEF4-90ED-202A-46F03FA29A45}"/>
              </a:ext>
            </a:extLst>
          </p:cNvPr>
          <p:cNvCxnSpPr>
            <a:cxnSpLocks/>
          </p:cNvCxnSpPr>
          <p:nvPr/>
        </p:nvCxnSpPr>
        <p:spPr>
          <a:xfrm>
            <a:off x="3731445" y="4283868"/>
            <a:ext cx="529527" cy="0"/>
          </a:xfrm>
          <a:prstGeom prst="straightConnector1">
            <a:avLst/>
          </a:prstGeom>
          <a:ln w="88900">
            <a:headEnd w="med" len="sm"/>
            <a:tailEnd type="arrow" w="sm" len="sm"/>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E060071-FE9E-E769-38FD-F1F5E53E6907}"/>
              </a:ext>
            </a:extLst>
          </p:cNvPr>
          <p:cNvCxnSpPr>
            <a:cxnSpLocks/>
          </p:cNvCxnSpPr>
          <p:nvPr/>
        </p:nvCxnSpPr>
        <p:spPr>
          <a:xfrm>
            <a:off x="7157933" y="4283868"/>
            <a:ext cx="529527" cy="0"/>
          </a:xfrm>
          <a:prstGeom prst="straightConnector1">
            <a:avLst/>
          </a:prstGeom>
          <a:ln w="88900">
            <a:headEnd w="med" len="sm"/>
            <a:tailEnd type="arrow" w="sm" len="sm"/>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E602EFBD-E7ED-B769-B304-E12254701C4E}"/>
              </a:ext>
            </a:extLst>
          </p:cNvPr>
          <p:cNvSpPr/>
          <p:nvPr/>
        </p:nvSpPr>
        <p:spPr>
          <a:xfrm>
            <a:off x="1029066" y="3047920"/>
            <a:ext cx="2702379" cy="496766"/>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CA" b="1">
                <a:latin typeface="Segoe UI" panose="020B0502040204020203" pitchFamily="34" charset="0"/>
                <a:cs typeface="Segoe UI" panose="020B0502040204020203" pitchFamily="34" charset="0"/>
              </a:rPr>
              <a:t>Phase 1</a:t>
            </a:r>
          </a:p>
        </p:txBody>
      </p:sp>
      <p:pic>
        <p:nvPicPr>
          <p:cNvPr id="10" name="Picture 9" descr="A magnifying glass with graph&#10;&#10;Description automatically generated">
            <a:extLst>
              <a:ext uri="{FF2B5EF4-FFF2-40B4-BE49-F238E27FC236}">
                <a16:creationId xmlns:a16="http://schemas.microsoft.com/office/drawing/2014/main" id="{0D216A1C-BD1C-412D-EF9E-39DE15CE28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3037" y="1185101"/>
            <a:ext cx="1614436" cy="1614436"/>
          </a:xfrm>
          <a:prstGeom prst="rect">
            <a:avLst/>
          </a:prstGeom>
        </p:spPr>
      </p:pic>
      <p:sp>
        <p:nvSpPr>
          <p:cNvPr id="12" name="Rectangle: Rounded Corners 11">
            <a:extLst>
              <a:ext uri="{FF2B5EF4-FFF2-40B4-BE49-F238E27FC236}">
                <a16:creationId xmlns:a16="http://schemas.microsoft.com/office/drawing/2014/main" id="{8F9331EB-B250-A647-4B12-E7039DA210E8}"/>
              </a:ext>
            </a:extLst>
          </p:cNvPr>
          <p:cNvSpPr/>
          <p:nvPr/>
        </p:nvSpPr>
        <p:spPr>
          <a:xfrm>
            <a:off x="4455554" y="3047920"/>
            <a:ext cx="2702379" cy="496766"/>
          </a:xfrm>
          <a:prstGeom prst="roundRect">
            <a:avLst>
              <a:gd name="adj" fmla="val 0"/>
            </a:avLst>
          </a:prstGeom>
          <a:solidFill>
            <a:srgbClr val="08779A"/>
          </a:solidFill>
          <a:ln w="38100">
            <a:solidFill>
              <a:srgbClr val="08779A"/>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CA" b="1">
                <a:latin typeface="Segoe UI" panose="020B0502040204020203" pitchFamily="34" charset="0"/>
                <a:cs typeface="Segoe UI" panose="020B0502040204020203" pitchFamily="34" charset="0"/>
              </a:rPr>
              <a:t>Phase 2</a:t>
            </a:r>
          </a:p>
        </p:txBody>
      </p:sp>
      <p:pic>
        <p:nvPicPr>
          <p:cNvPr id="13" name="Picture 12">
            <a:extLst>
              <a:ext uri="{FF2B5EF4-FFF2-40B4-BE49-F238E27FC236}">
                <a16:creationId xmlns:a16="http://schemas.microsoft.com/office/drawing/2014/main" id="{DA93FDC7-0065-428F-1BA2-A2A8C70042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99525" y="1186444"/>
            <a:ext cx="1614436" cy="1611749"/>
          </a:xfrm>
          <a:prstGeom prst="rect">
            <a:avLst/>
          </a:prstGeom>
        </p:spPr>
      </p:pic>
      <p:sp>
        <p:nvSpPr>
          <p:cNvPr id="15" name="Rectangle: Rounded Corners 14">
            <a:extLst>
              <a:ext uri="{FF2B5EF4-FFF2-40B4-BE49-F238E27FC236}">
                <a16:creationId xmlns:a16="http://schemas.microsoft.com/office/drawing/2014/main" id="{0A2041B7-FDB5-68C0-EA85-78CBDD735987}"/>
              </a:ext>
            </a:extLst>
          </p:cNvPr>
          <p:cNvSpPr/>
          <p:nvPr/>
        </p:nvSpPr>
        <p:spPr>
          <a:xfrm>
            <a:off x="7882042" y="3047920"/>
            <a:ext cx="2702379" cy="496766"/>
          </a:xfrm>
          <a:prstGeom prst="roundRect">
            <a:avLst>
              <a:gd name="adj" fmla="val 0"/>
            </a:avLst>
          </a:prstGeom>
          <a:solidFill>
            <a:srgbClr val="07627F"/>
          </a:solidFill>
          <a:ln w="38100">
            <a:solidFill>
              <a:srgbClr val="07627F"/>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CA" b="1">
                <a:latin typeface="Segoe UI" panose="020B0502040204020203" pitchFamily="34" charset="0"/>
                <a:cs typeface="Segoe UI" panose="020B0502040204020203" pitchFamily="34" charset="0"/>
              </a:rPr>
              <a:t>Phase 3</a:t>
            </a:r>
          </a:p>
        </p:txBody>
      </p:sp>
      <p:pic>
        <p:nvPicPr>
          <p:cNvPr id="16" name="Picture 15">
            <a:extLst>
              <a:ext uri="{FF2B5EF4-FFF2-40B4-BE49-F238E27FC236}">
                <a16:creationId xmlns:a16="http://schemas.microsoft.com/office/drawing/2014/main" id="{B2374A27-7538-43A8-0DB4-CC98CA897DE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426013" y="1186444"/>
            <a:ext cx="1614436" cy="1611749"/>
          </a:xfrm>
          <a:prstGeom prst="rect">
            <a:avLst/>
          </a:prstGeom>
        </p:spPr>
      </p:pic>
      <p:sp>
        <p:nvSpPr>
          <p:cNvPr id="7" name="Rectangle: Rounded Corners 6">
            <a:extLst>
              <a:ext uri="{FF2B5EF4-FFF2-40B4-BE49-F238E27FC236}">
                <a16:creationId xmlns:a16="http://schemas.microsoft.com/office/drawing/2014/main" id="{EABF380C-36FB-7696-F3D2-99686100724E}"/>
              </a:ext>
            </a:extLst>
          </p:cNvPr>
          <p:cNvSpPr/>
          <p:nvPr/>
        </p:nvSpPr>
        <p:spPr>
          <a:xfrm>
            <a:off x="1029066" y="3544686"/>
            <a:ext cx="2702379" cy="1733968"/>
          </a:xfrm>
          <a:prstGeom prst="roundRect">
            <a:avLst>
              <a:gd name="adj" fmla="val 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t" anchorCtr="0"/>
          <a:lstStyle/>
          <a:p>
            <a:pPr>
              <a:spcAft>
                <a:spcPts val="600"/>
              </a:spcAft>
            </a:pPr>
            <a:r>
              <a:rPr lang="en-CA" sz="1500" b="1">
                <a:solidFill>
                  <a:srgbClr val="065A74"/>
                </a:solidFill>
                <a:latin typeface="Segoe UI" panose="020B0502040204020203" pitchFamily="34" charset="0"/>
                <a:cs typeface="Segoe UI" panose="020B0502040204020203" pitchFamily="34" charset="0"/>
              </a:rPr>
              <a:t>Engagement and Background Research</a:t>
            </a:r>
          </a:p>
          <a:p>
            <a:pPr marL="285750" indent="-285750">
              <a:spcAft>
                <a:spcPts val="600"/>
              </a:spcAft>
              <a:buFont typeface="Arial" panose="020B0604020202020204" pitchFamily="34" charset="0"/>
              <a:buChar char="•"/>
            </a:pPr>
            <a:r>
              <a:rPr lang="en-CA" sz="1500">
                <a:solidFill>
                  <a:schemeClr val="tx1"/>
                </a:solidFill>
                <a:latin typeface="Segoe UI" panose="020B0502040204020203" pitchFamily="34" charset="0"/>
                <a:cs typeface="Segoe UI" panose="020B0502040204020203" pitchFamily="34" charset="0"/>
              </a:rPr>
              <a:t>Background Research Report</a:t>
            </a:r>
          </a:p>
          <a:p>
            <a:pPr marL="285750" indent="-285750">
              <a:spcAft>
                <a:spcPts val="600"/>
              </a:spcAft>
              <a:buFont typeface="Arial" panose="020B0604020202020204" pitchFamily="34" charset="0"/>
              <a:buChar char="•"/>
            </a:pPr>
            <a:r>
              <a:rPr lang="en-CA" sz="1500">
                <a:solidFill>
                  <a:schemeClr val="tx1"/>
                </a:solidFill>
                <a:latin typeface="Segoe UI" panose="020B0502040204020203" pitchFamily="34" charset="0"/>
                <a:cs typeface="Segoe UI" panose="020B0502040204020203" pitchFamily="34" charset="0"/>
              </a:rPr>
              <a:t>Engagement Summary</a:t>
            </a:r>
          </a:p>
        </p:txBody>
      </p:sp>
      <p:sp>
        <p:nvSpPr>
          <p:cNvPr id="11" name="Rectangle: Rounded Corners 10">
            <a:extLst>
              <a:ext uri="{FF2B5EF4-FFF2-40B4-BE49-F238E27FC236}">
                <a16:creationId xmlns:a16="http://schemas.microsoft.com/office/drawing/2014/main" id="{6D8645D9-A4CF-6984-478E-214994D6A29F}"/>
              </a:ext>
            </a:extLst>
          </p:cNvPr>
          <p:cNvSpPr/>
          <p:nvPr/>
        </p:nvSpPr>
        <p:spPr>
          <a:xfrm>
            <a:off x="4455554" y="3544686"/>
            <a:ext cx="2702379" cy="1733968"/>
          </a:xfrm>
          <a:prstGeom prst="roundRect">
            <a:avLst>
              <a:gd name="adj" fmla="val 0"/>
            </a:avLst>
          </a:prstGeom>
          <a:solidFill>
            <a:schemeClr val="bg1"/>
          </a:solidFill>
          <a:ln w="38100">
            <a:solidFill>
              <a:srgbClr val="08779A"/>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t" anchorCtr="0"/>
          <a:lstStyle/>
          <a:p>
            <a:pPr>
              <a:spcAft>
                <a:spcPts val="600"/>
              </a:spcAft>
            </a:pPr>
            <a:r>
              <a:rPr lang="en-CA" sz="1500" b="1" dirty="0">
                <a:solidFill>
                  <a:srgbClr val="065A74"/>
                </a:solidFill>
                <a:latin typeface="Segoe UI" panose="020B0502040204020203" pitchFamily="34" charset="0"/>
                <a:cs typeface="Segoe UI" panose="020B0502040204020203" pitchFamily="34" charset="0"/>
              </a:rPr>
              <a:t>Policy Development</a:t>
            </a:r>
          </a:p>
          <a:p>
            <a:pPr marL="285750" indent="-285750">
              <a:spcAft>
                <a:spcPts val="600"/>
              </a:spcAft>
              <a:buFont typeface="Arial" panose="020B0604020202020204" pitchFamily="34" charset="0"/>
              <a:buChar char="•"/>
            </a:pPr>
            <a:r>
              <a:rPr lang="en-CA" sz="1500" dirty="0">
                <a:solidFill>
                  <a:schemeClr val="tx1"/>
                </a:solidFill>
                <a:latin typeface="Segoe UI" panose="020B0502040204020203" pitchFamily="34" charset="0"/>
                <a:cs typeface="Segoe UI" panose="020B0502040204020203" pitchFamily="34" charset="0"/>
              </a:rPr>
              <a:t>Draft Official Plan</a:t>
            </a:r>
          </a:p>
          <a:p>
            <a:pPr marL="285750" indent="-285750">
              <a:spcAft>
                <a:spcPts val="600"/>
              </a:spcAft>
              <a:buFont typeface="Arial" panose="020B0604020202020204" pitchFamily="34" charset="0"/>
              <a:buChar char="•"/>
            </a:pPr>
            <a:r>
              <a:rPr lang="en-CA" sz="1500" dirty="0">
                <a:solidFill>
                  <a:schemeClr val="tx1"/>
                </a:solidFill>
                <a:latin typeface="Segoe UI" panose="020B0502040204020203" pitchFamily="34" charset="0"/>
                <a:cs typeface="Segoe UI" panose="020B0502040204020203" pitchFamily="34" charset="0"/>
              </a:rPr>
              <a:t>Public &amp; Council Review and Phase 2 Engagement Report</a:t>
            </a:r>
          </a:p>
        </p:txBody>
      </p:sp>
      <p:sp>
        <p:nvSpPr>
          <p:cNvPr id="14" name="Rectangle: Rounded Corners 13">
            <a:extLst>
              <a:ext uri="{FF2B5EF4-FFF2-40B4-BE49-F238E27FC236}">
                <a16:creationId xmlns:a16="http://schemas.microsoft.com/office/drawing/2014/main" id="{0B882927-3E18-E006-E3E6-3E711A752E2C}"/>
              </a:ext>
            </a:extLst>
          </p:cNvPr>
          <p:cNvSpPr/>
          <p:nvPr/>
        </p:nvSpPr>
        <p:spPr>
          <a:xfrm>
            <a:off x="7882042" y="3544686"/>
            <a:ext cx="2702379" cy="1733968"/>
          </a:xfrm>
          <a:prstGeom prst="roundRect">
            <a:avLst>
              <a:gd name="adj" fmla="val 0"/>
            </a:avLst>
          </a:prstGeom>
          <a:solidFill>
            <a:schemeClr val="bg1"/>
          </a:solidFill>
          <a:ln w="38100">
            <a:solidFill>
              <a:srgbClr val="07627F"/>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t" anchorCtr="0"/>
          <a:lstStyle/>
          <a:p>
            <a:pPr>
              <a:spcAft>
                <a:spcPts val="600"/>
              </a:spcAft>
            </a:pPr>
            <a:r>
              <a:rPr lang="en-CA" sz="1500" b="1">
                <a:solidFill>
                  <a:srgbClr val="065A74"/>
                </a:solidFill>
                <a:latin typeface="Segoe UI" panose="020B0502040204020203" pitchFamily="34" charset="0"/>
                <a:cs typeface="Segoe UI" panose="020B0502040204020203" pitchFamily="34" charset="0"/>
              </a:rPr>
              <a:t>Final Official Plan &amp; Adoption</a:t>
            </a:r>
          </a:p>
          <a:p>
            <a:pPr marL="285750" indent="-285750">
              <a:spcAft>
                <a:spcPts val="600"/>
              </a:spcAft>
              <a:buFont typeface="Arial" panose="020B0604020202020204" pitchFamily="34" charset="0"/>
              <a:buChar char="•"/>
            </a:pPr>
            <a:r>
              <a:rPr lang="en-CA" sz="1500">
                <a:solidFill>
                  <a:schemeClr val="tx1"/>
                </a:solidFill>
                <a:latin typeface="Segoe UI" panose="020B0502040204020203" pitchFamily="34" charset="0"/>
                <a:cs typeface="Segoe UI" panose="020B0502040204020203" pitchFamily="34" charset="0"/>
              </a:rPr>
              <a:t>Council Adoption </a:t>
            </a:r>
          </a:p>
          <a:p>
            <a:pPr marL="285750" indent="-285750">
              <a:spcAft>
                <a:spcPts val="600"/>
              </a:spcAft>
              <a:buFont typeface="Arial" panose="020B0604020202020204" pitchFamily="34" charset="0"/>
              <a:buChar char="•"/>
            </a:pPr>
            <a:r>
              <a:rPr lang="en-CA" sz="1500">
                <a:solidFill>
                  <a:schemeClr val="tx1"/>
                </a:solidFill>
                <a:latin typeface="Segoe UI" panose="020B0502040204020203" pitchFamily="34" charset="0"/>
                <a:cs typeface="Segoe UI" panose="020B0502040204020203" pitchFamily="34" charset="0"/>
              </a:rPr>
              <a:t>Approval of the Final Official Plan</a:t>
            </a:r>
          </a:p>
        </p:txBody>
      </p:sp>
      <p:sp>
        <p:nvSpPr>
          <p:cNvPr id="2" name="Title 1">
            <a:extLst>
              <a:ext uri="{FF2B5EF4-FFF2-40B4-BE49-F238E27FC236}">
                <a16:creationId xmlns:a16="http://schemas.microsoft.com/office/drawing/2014/main" id="{1ED7FC92-F375-EA56-345A-8204099070C6}"/>
              </a:ext>
            </a:extLst>
          </p:cNvPr>
          <p:cNvSpPr>
            <a:spLocks noGrp="1"/>
          </p:cNvSpPr>
          <p:nvPr>
            <p:ph type="title"/>
          </p:nvPr>
        </p:nvSpPr>
        <p:spPr>
          <a:xfrm>
            <a:off x="440870" y="199332"/>
            <a:ext cx="11307535" cy="731396"/>
          </a:xfrm>
        </p:spPr>
        <p:txBody>
          <a:bodyPr/>
          <a:lstStyle/>
          <a:p>
            <a:r>
              <a:rPr lang="en-CA">
                <a:latin typeface="Segoe UI" panose="020B0502040204020203" pitchFamily="34" charset="0"/>
                <a:cs typeface="Segoe UI" panose="020B0502040204020203" pitchFamily="34" charset="0"/>
              </a:rPr>
              <a:t>Official Plan Review Work Program</a:t>
            </a:r>
          </a:p>
        </p:txBody>
      </p:sp>
      <p:sp>
        <p:nvSpPr>
          <p:cNvPr id="3" name="Rectangle: Rounded Corners 2">
            <a:extLst>
              <a:ext uri="{FF2B5EF4-FFF2-40B4-BE49-F238E27FC236}">
                <a16:creationId xmlns:a16="http://schemas.microsoft.com/office/drawing/2014/main" id="{431B7B46-548B-0C82-5EDE-04271D600796}"/>
              </a:ext>
            </a:extLst>
          </p:cNvPr>
          <p:cNvSpPr/>
          <p:nvPr/>
        </p:nvSpPr>
        <p:spPr>
          <a:xfrm>
            <a:off x="1256500" y="5151531"/>
            <a:ext cx="2232425" cy="468789"/>
          </a:xfrm>
          <a:prstGeom prst="roundRect">
            <a:avLst/>
          </a:prstGeom>
          <a:solidFill>
            <a:srgbClr val="ABD6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600">
                <a:solidFill>
                  <a:srgbClr val="07627F"/>
                </a:solidFill>
                <a:latin typeface="Segoe UI" panose="020B0502040204020203" pitchFamily="34" charset="0"/>
                <a:cs typeface="Segoe UI" panose="020B0502040204020203" pitchFamily="34" charset="0"/>
              </a:rPr>
              <a:t>Fall 2023 – Spring 2024</a:t>
            </a:r>
          </a:p>
        </p:txBody>
      </p:sp>
      <p:sp>
        <p:nvSpPr>
          <p:cNvPr id="6" name="Rectangle: Rounded Corners 5">
            <a:extLst>
              <a:ext uri="{FF2B5EF4-FFF2-40B4-BE49-F238E27FC236}">
                <a16:creationId xmlns:a16="http://schemas.microsoft.com/office/drawing/2014/main" id="{82F3E36C-0A8D-D32E-872A-BC31FD1CB894}"/>
              </a:ext>
            </a:extLst>
          </p:cNvPr>
          <p:cNvSpPr/>
          <p:nvPr/>
        </p:nvSpPr>
        <p:spPr>
          <a:xfrm>
            <a:off x="4690530" y="5139094"/>
            <a:ext cx="2232425" cy="468789"/>
          </a:xfrm>
          <a:prstGeom prst="roundRect">
            <a:avLst/>
          </a:prstGeom>
          <a:solidFill>
            <a:srgbClr val="ABD6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600">
                <a:solidFill>
                  <a:srgbClr val="07627F"/>
                </a:solidFill>
                <a:latin typeface="Segoe UI" panose="020B0502040204020203" pitchFamily="34" charset="0"/>
                <a:cs typeface="Segoe UI" panose="020B0502040204020203" pitchFamily="34" charset="0"/>
              </a:rPr>
              <a:t>Spring – Winter 2024/2025</a:t>
            </a:r>
          </a:p>
        </p:txBody>
      </p:sp>
      <p:sp>
        <p:nvSpPr>
          <p:cNvPr id="9" name="Rectangle: Rounded Corners 8">
            <a:extLst>
              <a:ext uri="{FF2B5EF4-FFF2-40B4-BE49-F238E27FC236}">
                <a16:creationId xmlns:a16="http://schemas.microsoft.com/office/drawing/2014/main" id="{388DA484-98B6-7439-A1C2-D8694EE6C4BA}"/>
              </a:ext>
            </a:extLst>
          </p:cNvPr>
          <p:cNvSpPr/>
          <p:nvPr/>
        </p:nvSpPr>
        <p:spPr>
          <a:xfrm>
            <a:off x="8117018" y="5119572"/>
            <a:ext cx="2232425" cy="468789"/>
          </a:xfrm>
          <a:prstGeom prst="roundRect">
            <a:avLst/>
          </a:prstGeom>
          <a:solidFill>
            <a:srgbClr val="ABD6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600" dirty="0">
                <a:solidFill>
                  <a:srgbClr val="07627F"/>
                </a:solidFill>
                <a:latin typeface="Segoe UI" panose="020B0502040204020203" pitchFamily="34" charset="0"/>
                <a:cs typeface="Segoe UI" panose="020B0502040204020203" pitchFamily="34" charset="0"/>
              </a:rPr>
              <a:t>Spring / Summer 2025</a:t>
            </a:r>
          </a:p>
        </p:txBody>
      </p:sp>
      <p:pic>
        <p:nvPicPr>
          <p:cNvPr id="5" name="Graphic 4" descr="Line arrow: Clockwise curve with solid fill">
            <a:extLst>
              <a:ext uri="{FF2B5EF4-FFF2-40B4-BE49-F238E27FC236}">
                <a16:creationId xmlns:a16="http://schemas.microsoft.com/office/drawing/2014/main" id="{61A2BB38-9BFD-3A4D-4F2B-4EF7E9F04E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329463" flipH="1">
            <a:off x="8459221" y="5504427"/>
            <a:ext cx="914400" cy="914400"/>
          </a:xfrm>
          <a:prstGeom prst="rect">
            <a:avLst/>
          </a:prstGeom>
        </p:spPr>
      </p:pic>
      <p:sp>
        <p:nvSpPr>
          <p:cNvPr id="17" name="Content Placeholder 2">
            <a:extLst>
              <a:ext uri="{FF2B5EF4-FFF2-40B4-BE49-F238E27FC236}">
                <a16:creationId xmlns:a16="http://schemas.microsoft.com/office/drawing/2014/main" id="{AF0FA58A-37FC-5015-FDEF-6D7C36DB2D2C}"/>
              </a:ext>
            </a:extLst>
          </p:cNvPr>
          <p:cNvSpPr>
            <a:spLocks noGrp="1"/>
          </p:cNvSpPr>
          <p:nvPr>
            <p:ph idx="1"/>
          </p:nvPr>
        </p:nvSpPr>
        <p:spPr>
          <a:xfrm>
            <a:off x="6609761" y="5858755"/>
            <a:ext cx="1747275" cy="381741"/>
          </a:xfrm>
          <a:solidFill>
            <a:srgbClr val="07627F"/>
          </a:solidFill>
          <a:ln>
            <a:solidFill>
              <a:srgbClr val="07627F"/>
            </a:solidFill>
          </a:ln>
        </p:spPr>
        <p:txBody>
          <a:bodyPr>
            <a:normAutofit lnSpcReduction="10000"/>
          </a:bodyPr>
          <a:lstStyle/>
          <a:p>
            <a:pPr marL="228600" lvl="1" algn="ctr">
              <a:spcBef>
                <a:spcPts val="600"/>
              </a:spcBef>
              <a:spcAft>
                <a:spcPts val="600"/>
              </a:spcAft>
              <a:buNone/>
            </a:pPr>
            <a:r>
              <a:rPr lang="en-CA" sz="1900" b="1">
                <a:solidFill>
                  <a:schemeClr val="bg1"/>
                </a:solidFill>
                <a:latin typeface="Segoe UI" panose="020B0502040204020203" pitchFamily="34" charset="0"/>
                <a:cs typeface="Segoe UI" panose="020B0502040204020203" pitchFamily="34" charset="0"/>
              </a:rPr>
              <a:t>We Are Here!</a:t>
            </a:r>
            <a:endParaRPr lang="en-CA" sz="190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03146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8362CC-D6D2-ABA9-FE41-F59FAAD75959}"/>
              </a:ext>
            </a:extLst>
          </p:cNvPr>
          <p:cNvPicPr>
            <a:picLocks noChangeAspect="1"/>
          </p:cNvPicPr>
          <p:nvPr/>
        </p:nvPicPr>
        <p:blipFill>
          <a:blip r:embed="rId2"/>
          <a:stretch>
            <a:fillRect/>
          </a:stretch>
        </p:blipFill>
        <p:spPr>
          <a:xfrm>
            <a:off x="6400800" y="1132443"/>
            <a:ext cx="5044050" cy="3363357"/>
          </a:xfrm>
          <a:prstGeom prst="rect">
            <a:avLst/>
          </a:prstGeom>
        </p:spPr>
      </p:pic>
      <p:sp>
        <p:nvSpPr>
          <p:cNvPr id="2" name="Title 1">
            <a:extLst>
              <a:ext uri="{FF2B5EF4-FFF2-40B4-BE49-F238E27FC236}">
                <a16:creationId xmlns:a16="http://schemas.microsoft.com/office/drawing/2014/main" id="{D96DCF09-F963-0E41-3641-649B951E14D7}"/>
              </a:ext>
            </a:extLst>
          </p:cNvPr>
          <p:cNvSpPr>
            <a:spLocks noGrp="1"/>
          </p:cNvSpPr>
          <p:nvPr>
            <p:ph type="title"/>
          </p:nvPr>
        </p:nvSpPr>
        <p:spPr/>
        <p:txBody>
          <a:bodyPr/>
          <a:lstStyle/>
          <a:p>
            <a:r>
              <a:rPr lang="en-CA" dirty="0">
                <a:latin typeface="Segoe UI" panose="020B0502040204020203" pitchFamily="34" charset="0"/>
                <a:cs typeface="Segoe UI" panose="020B0502040204020203" pitchFamily="34" charset="0"/>
              </a:rPr>
              <a:t>Consultation Overview</a:t>
            </a:r>
          </a:p>
        </p:txBody>
      </p:sp>
      <p:sp>
        <p:nvSpPr>
          <p:cNvPr id="7" name="Rectangle: Rounded Corners 6">
            <a:extLst>
              <a:ext uri="{FF2B5EF4-FFF2-40B4-BE49-F238E27FC236}">
                <a16:creationId xmlns:a16="http://schemas.microsoft.com/office/drawing/2014/main" id="{5A066406-3C0B-271A-CE7C-401339DFEC12}"/>
              </a:ext>
            </a:extLst>
          </p:cNvPr>
          <p:cNvSpPr/>
          <p:nvPr/>
        </p:nvSpPr>
        <p:spPr>
          <a:xfrm>
            <a:off x="440870" y="1132443"/>
            <a:ext cx="5569405"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dirty="0">
                <a:latin typeface="Segoe UI" panose="020B0502040204020203" pitchFamily="34" charset="0"/>
                <a:cs typeface="Segoe UI" panose="020B0502040204020203" pitchFamily="34" charset="0"/>
              </a:rPr>
              <a:t>Consultation Activities</a:t>
            </a:r>
          </a:p>
        </p:txBody>
      </p:sp>
      <p:sp>
        <p:nvSpPr>
          <p:cNvPr id="10" name="Content Placeholder 2">
            <a:extLst>
              <a:ext uri="{FF2B5EF4-FFF2-40B4-BE49-F238E27FC236}">
                <a16:creationId xmlns:a16="http://schemas.microsoft.com/office/drawing/2014/main" id="{F25C9F4E-E76A-65AC-E79B-A02F955C00CF}"/>
              </a:ext>
            </a:extLst>
          </p:cNvPr>
          <p:cNvSpPr>
            <a:spLocks noGrp="1"/>
          </p:cNvSpPr>
          <p:nvPr>
            <p:ph idx="1"/>
          </p:nvPr>
        </p:nvSpPr>
        <p:spPr>
          <a:xfrm>
            <a:off x="440870" y="1830889"/>
            <a:ext cx="5959930" cy="4407986"/>
          </a:xfrm>
        </p:spPr>
        <p:txBody>
          <a:bodyPr>
            <a:normAutofit/>
          </a:bodyPr>
          <a:lstStyle/>
          <a:p>
            <a:pPr marL="342900" lvl="1" indent="-342900">
              <a:spcBef>
                <a:spcPts val="600"/>
              </a:spcBef>
              <a:spcAft>
                <a:spcPts val="600"/>
              </a:spcAft>
              <a:buFont typeface="Wingdings" panose="05000000000000000000" pitchFamily="2" charset="2"/>
              <a:buChar char="ü"/>
            </a:pPr>
            <a:r>
              <a:rPr lang="en-CA" sz="1900" dirty="0">
                <a:latin typeface="Segoe UI" panose="020B0502040204020203" pitchFamily="34" charset="0"/>
                <a:cs typeface="Segoe UI" panose="020B0502040204020203" pitchFamily="34" charset="0"/>
              </a:rPr>
              <a:t>Dedicated project webpage	</a:t>
            </a:r>
          </a:p>
          <a:p>
            <a:pPr marL="342900" lvl="1" indent="-342900">
              <a:spcBef>
                <a:spcPts val="600"/>
              </a:spcBef>
              <a:spcAft>
                <a:spcPts val="600"/>
              </a:spcAft>
              <a:buFont typeface="Wingdings" panose="05000000000000000000" pitchFamily="2" charset="2"/>
              <a:buChar char="ü"/>
            </a:pPr>
            <a:r>
              <a:rPr lang="en-CA" sz="1900" dirty="0">
                <a:latin typeface="Segoe UI" panose="020B0502040204020203" pitchFamily="34" charset="0"/>
                <a:cs typeface="Segoe UI" panose="020B0502040204020203" pitchFamily="34" charset="0"/>
              </a:rPr>
              <a:t>Vision Workshop and Survey</a:t>
            </a:r>
          </a:p>
          <a:p>
            <a:pPr marL="342900" lvl="1" indent="-342900">
              <a:spcBef>
                <a:spcPts val="600"/>
              </a:spcBef>
              <a:spcAft>
                <a:spcPts val="600"/>
              </a:spcAft>
              <a:buFont typeface="Wingdings" panose="05000000000000000000" pitchFamily="2" charset="2"/>
              <a:buChar char="ü"/>
            </a:pPr>
            <a:r>
              <a:rPr lang="en-CA" sz="1900" dirty="0">
                <a:latin typeface="Segoe UI" panose="020B0502040204020203" pitchFamily="34" charset="0"/>
                <a:cs typeface="Segoe UI" panose="020B0502040204020203" pitchFamily="34" charset="0"/>
              </a:rPr>
              <a:t>Five (5) Planners in Public Spaces</a:t>
            </a:r>
          </a:p>
          <a:p>
            <a:pPr marL="342900" lvl="1" indent="-342900">
              <a:spcBef>
                <a:spcPts val="600"/>
              </a:spcBef>
              <a:spcAft>
                <a:spcPts val="600"/>
              </a:spcAft>
              <a:buFont typeface="Wingdings" panose="05000000000000000000" pitchFamily="2" charset="2"/>
              <a:buChar char="ü"/>
            </a:pPr>
            <a:r>
              <a:rPr lang="en-CA" sz="1900" dirty="0">
                <a:latin typeface="Segoe UI" panose="020B0502040204020203" pitchFamily="34" charset="0"/>
                <a:cs typeface="Segoe UI" panose="020B0502040204020203" pitchFamily="34" charset="0"/>
              </a:rPr>
              <a:t>Public Open House</a:t>
            </a:r>
          </a:p>
          <a:p>
            <a:pPr marL="342900" lvl="1" indent="-342900">
              <a:spcBef>
                <a:spcPts val="600"/>
              </a:spcBef>
              <a:spcAft>
                <a:spcPts val="600"/>
              </a:spcAft>
              <a:buFont typeface="Wingdings" panose="05000000000000000000" pitchFamily="2" charset="2"/>
              <a:buChar char="ü"/>
            </a:pPr>
            <a:r>
              <a:rPr lang="en-CA" sz="1900" dirty="0">
                <a:latin typeface="Segoe UI" panose="020B0502040204020203" pitchFamily="34" charset="0"/>
                <a:cs typeface="Segoe UI" panose="020B0502040204020203" pitchFamily="34" charset="0"/>
              </a:rPr>
              <a:t>Indigenous Consultation</a:t>
            </a:r>
          </a:p>
          <a:p>
            <a:pPr marL="342900" lvl="1" indent="-342900">
              <a:spcBef>
                <a:spcPts val="600"/>
              </a:spcBef>
              <a:spcAft>
                <a:spcPts val="600"/>
              </a:spcAft>
              <a:buFont typeface="Wingdings" panose="05000000000000000000" pitchFamily="2" charset="2"/>
              <a:buChar char="ü"/>
            </a:pPr>
            <a:r>
              <a:rPr lang="en-CA" sz="1900" dirty="0">
                <a:latin typeface="Segoe UI" panose="020B0502040204020203" pitchFamily="34" charset="0"/>
                <a:cs typeface="Segoe UI" panose="020B0502040204020203" pitchFamily="34" charset="0"/>
              </a:rPr>
              <a:t>Technical Consultation with Region and Conservation Authority</a:t>
            </a:r>
          </a:p>
          <a:p>
            <a:pPr marL="342900" lvl="1" indent="-342900">
              <a:spcBef>
                <a:spcPts val="600"/>
              </a:spcBef>
              <a:spcAft>
                <a:spcPts val="600"/>
              </a:spcAft>
              <a:buFont typeface="Wingdings" panose="05000000000000000000" pitchFamily="2" charset="2"/>
              <a:buChar char="ü"/>
            </a:pPr>
            <a:r>
              <a:rPr lang="en-CA" sz="1900" dirty="0">
                <a:latin typeface="Segoe UI" panose="020B0502040204020203" pitchFamily="34" charset="0"/>
                <a:cs typeface="Segoe UI" panose="020B0502040204020203" pitchFamily="34" charset="0"/>
              </a:rPr>
              <a:t>Phase 1 and Phase 2 Engagement Summary Report</a:t>
            </a:r>
          </a:p>
          <a:p>
            <a:pPr marL="228600" lvl="1">
              <a:spcBef>
                <a:spcPts val="600"/>
              </a:spcBef>
              <a:spcAft>
                <a:spcPts val="600"/>
              </a:spcAft>
              <a:buNone/>
            </a:pPr>
            <a:endParaRPr lang="en-CA" sz="1800" dirty="0">
              <a:latin typeface="Segoe UI" panose="020B0502040204020203" pitchFamily="34" charset="0"/>
              <a:cs typeface="Segoe UI" panose="020B0502040204020203" pitchFamily="34" charset="0"/>
            </a:endParaRPr>
          </a:p>
        </p:txBody>
      </p:sp>
      <p:pic>
        <p:nvPicPr>
          <p:cNvPr id="4" name="Picture 3" descr="A blue and black text on a white background&#10;&#10;AI-generated content may be incorrect.">
            <a:extLst>
              <a:ext uri="{FF2B5EF4-FFF2-40B4-BE49-F238E27FC236}">
                <a16:creationId xmlns:a16="http://schemas.microsoft.com/office/drawing/2014/main" id="{1D2A1095-19B3-8A80-E6EA-0125E9D70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3723694"/>
            <a:ext cx="5090601" cy="1828958"/>
          </a:xfrm>
          <a:prstGeom prst="rect">
            <a:avLst/>
          </a:prstGeom>
        </p:spPr>
      </p:pic>
    </p:spTree>
    <p:extLst>
      <p:ext uri="{BB962C8B-B14F-4D97-AF65-F5344CB8AC3E}">
        <p14:creationId xmlns:p14="http://schemas.microsoft.com/office/powerpoint/2010/main" val="4016943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CDE95-D748-AF2D-646D-EA59CD2093D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5DB44B-3DB3-5773-974F-77C76A27BE6C}"/>
              </a:ext>
            </a:extLst>
          </p:cNvPr>
          <p:cNvSpPr>
            <a:spLocks noGrp="1"/>
          </p:cNvSpPr>
          <p:nvPr>
            <p:ph type="title"/>
          </p:nvPr>
        </p:nvSpPr>
        <p:spPr>
          <a:xfrm>
            <a:off x="831850" y="2656113"/>
            <a:ext cx="8399236" cy="1915887"/>
          </a:xfrm>
        </p:spPr>
        <p:txBody>
          <a:bodyPr>
            <a:normAutofit/>
          </a:bodyPr>
          <a:lstStyle/>
          <a:p>
            <a:r>
              <a:rPr lang="en-US">
                <a:latin typeface="Segoe UI" panose="020B0502040204020203" pitchFamily="34" charset="0"/>
                <a:cs typeface="Segoe UI" panose="020B0502040204020203" pitchFamily="34" charset="0"/>
              </a:rPr>
              <a:t>Draft Official Plan</a:t>
            </a:r>
            <a:endParaRPr lang="en-CA">
              <a:solidFill>
                <a:srgbClr val="07627F"/>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48896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9E2F4A-1F8F-EBF0-D11C-8CEDE3B80F54}"/>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ED247C11-8710-694F-4F42-27F20266AC56}"/>
              </a:ext>
            </a:extLst>
          </p:cNvPr>
          <p:cNvSpPr/>
          <p:nvPr/>
        </p:nvSpPr>
        <p:spPr>
          <a:xfrm>
            <a:off x="525584"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General Overview and Organization</a:t>
            </a:r>
          </a:p>
        </p:txBody>
      </p:sp>
      <p:sp>
        <p:nvSpPr>
          <p:cNvPr id="6" name="Rectangle: Rounded Corners 5">
            <a:extLst>
              <a:ext uri="{FF2B5EF4-FFF2-40B4-BE49-F238E27FC236}">
                <a16:creationId xmlns:a16="http://schemas.microsoft.com/office/drawing/2014/main" id="{D8762EBC-72CA-2D07-C003-4968B6CB17F9}"/>
              </a:ext>
            </a:extLst>
          </p:cNvPr>
          <p:cNvSpPr/>
          <p:nvPr/>
        </p:nvSpPr>
        <p:spPr>
          <a:xfrm>
            <a:off x="655916" y="1629769"/>
            <a:ext cx="7954684" cy="4494806"/>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endParaRPr lang="en-CA">
              <a:solidFill>
                <a:schemeClr val="tx1"/>
              </a:solidFill>
              <a:latin typeface="Segoe UI" panose="020B0502040204020203"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D6E0E54B-A854-34B2-3035-28232E7A3F6B}"/>
              </a:ext>
            </a:extLst>
          </p:cNvPr>
          <p:cNvPicPr>
            <a:picLocks noChangeAspect="1"/>
          </p:cNvPicPr>
          <p:nvPr/>
        </p:nvPicPr>
        <p:blipFill>
          <a:blip r:embed="rId2">
            <a:extLst>
              <a:ext uri="{28A0092B-C50C-407E-A947-70E740481C1C}">
                <a14:useLocalDpi xmlns:a14="http://schemas.microsoft.com/office/drawing/2010/main" val="0"/>
              </a:ext>
            </a:extLst>
          </a:blip>
          <a:srcRect t="7776" b="7776"/>
          <a:stretch/>
        </p:blipFill>
        <p:spPr>
          <a:xfrm rot="492475">
            <a:off x="7327904" y="1671365"/>
            <a:ext cx="3216607" cy="3515271"/>
          </a:xfrm>
          <a:prstGeom prst="rect">
            <a:avLst/>
          </a:prstGeom>
          <a:ln>
            <a:noFill/>
          </a:ln>
          <a:effectLst>
            <a:outerShdw blurRad="292100" dist="139700" dir="2700000" algn="tl" rotWithShape="0">
              <a:srgbClr val="333333">
                <a:alpha val="65000"/>
              </a:srgbClr>
            </a:outerShdw>
          </a:effectLst>
        </p:spPr>
      </p:pic>
      <p:sp>
        <p:nvSpPr>
          <p:cNvPr id="2" name="Rectangle: Rounded Corners 1">
            <a:extLst>
              <a:ext uri="{FF2B5EF4-FFF2-40B4-BE49-F238E27FC236}">
                <a16:creationId xmlns:a16="http://schemas.microsoft.com/office/drawing/2014/main" id="{BA701DF0-CEBC-80A3-666D-3190235E40C5}"/>
              </a:ext>
            </a:extLst>
          </p:cNvPr>
          <p:cNvSpPr/>
          <p:nvPr/>
        </p:nvSpPr>
        <p:spPr>
          <a:xfrm>
            <a:off x="525584" y="1348074"/>
            <a:ext cx="7869970" cy="4681789"/>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Components of the Official Plan:</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Part A </a:t>
            </a:r>
            <a:r>
              <a:rPr lang="en-CA" dirty="0">
                <a:solidFill>
                  <a:schemeClr val="tx1"/>
                </a:solidFill>
                <a:latin typeface="Segoe UI" panose="020B0502040204020203" pitchFamily="34" charset="0"/>
                <a:cs typeface="Segoe UI" panose="020B0502040204020203" pitchFamily="34" charset="0"/>
              </a:rPr>
              <a:t>– Introduction</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Part B </a:t>
            </a:r>
            <a:r>
              <a:rPr lang="en-CA" dirty="0">
                <a:solidFill>
                  <a:schemeClr val="tx1"/>
                </a:solidFill>
                <a:latin typeface="Segoe UI" panose="020B0502040204020203" pitchFamily="34" charset="0"/>
                <a:cs typeface="Segoe UI" panose="020B0502040204020203" pitchFamily="34" charset="0"/>
              </a:rPr>
              <a:t>– Vision and Guiding Principles</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Part C </a:t>
            </a:r>
            <a:r>
              <a:rPr lang="en-CA" dirty="0">
                <a:solidFill>
                  <a:schemeClr val="tx1"/>
                </a:solidFill>
                <a:latin typeface="Segoe UI" panose="020B0502040204020203" pitchFamily="34" charset="0"/>
                <a:cs typeface="Segoe UI" panose="020B0502040204020203" pitchFamily="34" charset="0"/>
              </a:rPr>
              <a:t>– Growth Management</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Part D </a:t>
            </a:r>
            <a:r>
              <a:rPr lang="en-CA" dirty="0">
                <a:solidFill>
                  <a:schemeClr val="tx1"/>
                </a:solidFill>
                <a:latin typeface="Segoe UI" panose="020B0502040204020203" pitchFamily="34" charset="0"/>
                <a:cs typeface="Segoe UI" panose="020B0502040204020203" pitchFamily="34" charset="0"/>
              </a:rPr>
              <a:t>– Land Use Designations</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Part E </a:t>
            </a:r>
            <a:r>
              <a:rPr lang="en-CA" dirty="0">
                <a:solidFill>
                  <a:schemeClr val="tx1"/>
                </a:solidFill>
                <a:latin typeface="Segoe UI" panose="020B0502040204020203" pitchFamily="34" charset="0"/>
                <a:cs typeface="Segoe UI" panose="020B0502040204020203" pitchFamily="34" charset="0"/>
              </a:rPr>
              <a:t>– Complete Community</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Part F </a:t>
            </a:r>
            <a:r>
              <a:rPr lang="en-CA" dirty="0">
                <a:solidFill>
                  <a:schemeClr val="tx1"/>
                </a:solidFill>
                <a:latin typeface="Segoe UI" panose="020B0502040204020203" pitchFamily="34" charset="0"/>
                <a:cs typeface="Segoe UI" panose="020B0502040204020203" pitchFamily="34" charset="0"/>
              </a:rPr>
              <a:t>– Implementation</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Part G </a:t>
            </a:r>
            <a:r>
              <a:rPr lang="en-CA" dirty="0">
                <a:solidFill>
                  <a:schemeClr val="tx1"/>
                </a:solidFill>
                <a:latin typeface="Segoe UI" panose="020B0502040204020203" pitchFamily="34" charset="0"/>
                <a:cs typeface="Segoe UI" panose="020B0502040204020203" pitchFamily="34" charset="0"/>
              </a:rPr>
              <a:t>– Site Specific Policy Areas</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Appendix I </a:t>
            </a:r>
            <a:r>
              <a:rPr lang="en-CA" dirty="0">
                <a:solidFill>
                  <a:schemeClr val="tx1"/>
                </a:solidFill>
                <a:latin typeface="Segoe UI" panose="020B0502040204020203" pitchFamily="34" charset="0"/>
                <a:cs typeface="Segoe UI" panose="020B0502040204020203" pitchFamily="34" charset="0"/>
              </a:rPr>
              <a:t>and </a:t>
            </a:r>
            <a:r>
              <a:rPr lang="en-CA" b="1" dirty="0">
                <a:solidFill>
                  <a:schemeClr val="tx1"/>
                </a:solidFill>
                <a:latin typeface="Segoe UI" panose="020B0502040204020203" pitchFamily="34" charset="0"/>
                <a:cs typeface="Segoe UI" panose="020B0502040204020203" pitchFamily="34" charset="0"/>
              </a:rPr>
              <a:t>Appendix II</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Schedules</a:t>
            </a:r>
            <a:r>
              <a:rPr lang="en-CA" dirty="0">
                <a:solidFill>
                  <a:schemeClr val="tx1"/>
                </a:solidFill>
                <a:latin typeface="Segoe UI" panose="020B0502040204020203" pitchFamily="34" charset="0"/>
                <a:cs typeface="Segoe UI" panose="020B0502040204020203" pitchFamily="34" charset="0"/>
              </a:rPr>
              <a:t> </a:t>
            </a:r>
            <a:r>
              <a:rPr lang="en-CA" b="1" dirty="0">
                <a:solidFill>
                  <a:schemeClr val="tx1"/>
                </a:solidFill>
                <a:latin typeface="Segoe UI" panose="020B0502040204020203" pitchFamily="34" charset="0"/>
                <a:cs typeface="Segoe UI" panose="020B0502040204020203" pitchFamily="34" charset="0"/>
              </a:rPr>
              <a:t>A to M</a:t>
            </a:r>
          </a:p>
        </p:txBody>
      </p:sp>
    </p:spTree>
    <p:extLst>
      <p:ext uri="{BB962C8B-B14F-4D97-AF65-F5344CB8AC3E}">
        <p14:creationId xmlns:p14="http://schemas.microsoft.com/office/powerpoint/2010/main" val="902922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80539-19D1-D641-5B74-B795D162DA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6649D2D-265A-7499-29F3-D23E4D9F22EE}"/>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BB004EFF-7ED0-AB1A-65A6-9F291C1938BF}"/>
              </a:ext>
            </a:extLst>
          </p:cNvPr>
          <p:cNvSpPr/>
          <p:nvPr/>
        </p:nvSpPr>
        <p:spPr>
          <a:xfrm>
            <a:off x="525583"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A: Introduction</a:t>
            </a:r>
          </a:p>
        </p:txBody>
      </p:sp>
      <p:sp>
        <p:nvSpPr>
          <p:cNvPr id="6" name="Rectangle: Rounded Corners 5">
            <a:extLst>
              <a:ext uri="{FF2B5EF4-FFF2-40B4-BE49-F238E27FC236}">
                <a16:creationId xmlns:a16="http://schemas.microsoft.com/office/drawing/2014/main" id="{942CC825-D88D-FA27-8A65-65082E059171}"/>
              </a:ext>
            </a:extLst>
          </p:cNvPr>
          <p:cNvSpPr/>
          <p:nvPr/>
        </p:nvSpPr>
        <p:spPr>
          <a:xfrm>
            <a:off x="525583" y="1348075"/>
            <a:ext cx="7954684" cy="4494806"/>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What is Important:</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Land Acknowledgement </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Context on Fort Erie and the history of the Town</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“Purpose of this Official Plan”, highlighting the role of the Official Plan in managing growth and change to the Year 2051 </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Organization of the Official Plan, with a section that describes how the Official Plan is organized</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Interpretation of the Official Plan</a:t>
            </a:r>
          </a:p>
        </p:txBody>
      </p:sp>
    </p:spTree>
    <p:extLst>
      <p:ext uri="{BB962C8B-B14F-4D97-AF65-F5344CB8AC3E}">
        <p14:creationId xmlns:p14="http://schemas.microsoft.com/office/powerpoint/2010/main" val="3186409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A952D-6D6C-B26A-1476-2B33542F9B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756BC4-8189-0CB5-7824-CD5D746598BB}"/>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4" name="Content Placeholder 3">
            <a:extLst>
              <a:ext uri="{FF2B5EF4-FFF2-40B4-BE49-F238E27FC236}">
                <a16:creationId xmlns:a16="http://schemas.microsoft.com/office/drawing/2014/main" id="{39B4D0AD-D5B8-2853-71F1-3F1BA05F11E9}"/>
              </a:ext>
            </a:extLst>
          </p:cNvPr>
          <p:cNvSpPr>
            <a:spLocks noGrp="1"/>
          </p:cNvSpPr>
          <p:nvPr>
            <p:ph idx="1"/>
          </p:nvPr>
        </p:nvSpPr>
        <p:spPr>
          <a:xfrm>
            <a:off x="442232" y="2425560"/>
            <a:ext cx="11307536" cy="2760514"/>
          </a:xfrm>
          <a:prstGeom prst="roundRect">
            <a:avLst/>
          </a:prstGeom>
          <a:solidFill>
            <a:srgbClr val="EAF7FB"/>
          </a:solidFill>
        </p:spPr>
        <p:txBody>
          <a:bodyPr>
            <a:normAutofit/>
          </a:bodyPr>
          <a:lstStyle/>
          <a:p>
            <a:pPr marL="0" indent="0">
              <a:buNone/>
            </a:pPr>
            <a:r>
              <a:rPr lang="en-US" b="1" dirty="0">
                <a:latin typeface="Segoe UI" panose="020B0502040204020203" pitchFamily="34" charset="0"/>
                <a:cs typeface="Segoe UI" panose="020B0502040204020203" pitchFamily="34" charset="0"/>
              </a:rPr>
              <a:t>Vision Statement</a:t>
            </a:r>
          </a:p>
          <a:p>
            <a:pPr marL="457200" lvl="1" indent="0">
              <a:buNone/>
            </a:pPr>
            <a:r>
              <a:rPr lang="en-CA" sz="1800" kern="100" dirty="0">
                <a:effectLst/>
                <a:latin typeface="Segoe UI" panose="020B0502040204020203" pitchFamily="34" charset="0"/>
                <a:ea typeface="Malgun Gothic" panose="020B0503020000020004" pitchFamily="34" charset="-127"/>
                <a:cs typeface="Segoe UI" panose="020B0502040204020203" pitchFamily="34" charset="0"/>
              </a:rPr>
              <a:t>“Fort Erie will be an inclusive, welcoming and diverse community that balances growth with the natural environment and the agricultural base. The Town will promote walkable communities that support convenient access to retail and parks while enhancing connectivity throughout the Niagara Region. This Plan will guide the creation of accessible and safe spaces that promote a sense of community and recognize the Town’s unique history and heritage, while building a prosperous economy and providing a range of housing and employment options. </a:t>
            </a:r>
          </a:p>
        </p:txBody>
      </p:sp>
      <p:sp>
        <p:nvSpPr>
          <p:cNvPr id="5" name="Rectangle: Rounded Corners 4">
            <a:extLst>
              <a:ext uri="{FF2B5EF4-FFF2-40B4-BE49-F238E27FC236}">
                <a16:creationId xmlns:a16="http://schemas.microsoft.com/office/drawing/2014/main" id="{8F26648E-AE20-6A68-6FC6-6B9216148A59}"/>
              </a:ext>
            </a:extLst>
          </p:cNvPr>
          <p:cNvSpPr/>
          <p:nvPr/>
        </p:nvSpPr>
        <p:spPr>
          <a:xfrm>
            <a:off x="525584"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B: Vision and Guiding Principles</a:t>
            </a:r>
          </a:p>
        </p:txBody>
      </p:sp>
      <p:sp>
        <p:nvSpPr>
          <p:cNvPr id="6" name="TextBox 5">
            <a:extLst>
              <a:ext uri="{FF2B5EF4-FFF2-40B4-BE49-F238E27FC236}">
                <a16:creationId xmlns:a16="http://schemas.microsoft.com/office/drawing/2014/main" id="{7C28D806-D9E5-971C-3BB0-6384CB4A8BD1}"/>
              </a:ext>
            </a:extLst>
          </p:cNvPr>
          <p:cNvSpPr txBox="1"/>
          <p:nvPr/>
        </p:nvSpPr>
        <p:spPr>
          <a:xfrm>
            <a:off x="525584" y="1571625"/>
            <a:ext cx="11142541" cy="646331"/>
          </a:xfrm>
          <a:prstGeom prst="rect">
            <a:avLst/>
          </a:prstGeom>
          <a:noFill/>
        </p:spPr>
        <p:txBody>
          <a:bodyPr wrap="square">
            <a:spAutoFit/>
          </a:bodyPr>
          <a:lstStyle/>
          <a:p>
            <a:r>
              <a:rPr lang="en-US" dirty="0">
                <a:latin typeface="Segoe UI" panose="020B0502040204020203" pitchFamily="34" charset="0"/>
                <a:cs typeface="Segoe UI" panose="020B0502040204020203" pitchFamily="34" charset="0"/>
              </a:rPr>
              <a:t>The Vision and Guiding Principles will establish broad direction for desirable land use planning matters outcomes in the Town of Fort Erie.</a:t>
            </a:r>
            <a:endParaRPr lang="en-CA"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519472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C37F3-8E63-41D4-C7D9-D522EE2F79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3E3B22-F38A-7439-E773-D05C9F1CD163}"/>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B24D1C99-C1F6-FC4A-C72D-B4BA66CC3ECC}"/>
              </a:ext>
            </a:extLst>
          </p:cNvPr>
          <p:cNvSpPr/>
          <p:nvPr/>
        </p:nvSpPr>
        <p:spPr>
          <a:xfrm>
            <a:off x="525584"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B: Goals and Objectives</a:t>
            </a:r>
          </a:p>
        </p:txBody>
      </p:sp>
      <p:sp>
        <p:nvSpPr>
          <p:cNvPr id="6" name="TextBox 5">
            <a:extLst>
              <a:ext uri="{FF2B5EF4-FFF2-40B4-BE49-F238E27FC236}">
                <a16:creationId xmlns:a16="http://schemas.microsoft.com/office/drawing/2014/main" id="{CF7CF947-243B-E556-0656-DD58933B7740}"/>
              </a:ext>
            </a:extLst>
          </p:cNvPr>
          <p:cNvSpPr txBox="1"/>
          <p:nvPr/>
        </p:nvSpPr>
        <p:spPr>
          <a:xfrm>
            <a:off x="525584" y="1459850"/>
            <a:ext cx="11142541" cy="646331"/>
          </a:xfrm>
          <a:prstGeom prst="rect">
            <a:avLst/>
          </a:prstGeom>
          <a:noFill/>
        </p:spPr>
        <p:txBody>
          <a:bodyPr wrap="square">
            <a:spAutoFit/>
          </a:bodyPr>
          <a:lstStyle/>
          <a:p>
            <a:r>
              <a:rPr lang="en-US">
                <a:latin typeface="Segoe UI" panose="020B0502040204020203" pitchFamily="34" charset="0"/>
                <a:cs typeface="Segoe UI" panose="020B0502040204020203" pitchFamily="34" charset="0"/>
              </a:rPr>
              <a:t>The Goals and Objectives of this Plan reflect the aspirations and priorities of the Fort Erie community and provide general direction for planning and development within the Town. </a:t>
            </a:r>
            <a:r>
              <a:rPr lang="en-US" dirty="0">
                <a:latin typeface="Segoe UI" panose="020B0502040204020203" pitchFamily="34" charset="0"/>
                <a:cs typeface="Segoe UI" panose="020B0502040204020203" pitchFamily="34" charset="0"/>
              </a:rPr>
              <a:t>The key policy areas are:</a:t>
            </a:r>
            <a:endParaRPr lang="en-US">
              <a:latin typeface="Segoe UI" panose="020B0502040204020203" pitchFamily="34" charset="0"/>
              <a:cs typeface="Segoe UI" panose="020B0502040204020203" pitchFamily="34" charset="0"/>
            </a:endParaRPr>
          </a:p>
        </p:txBody>
      </p:sp>
      <p:pic>
        <p:nvPicPr>
          <p:cNvPr id="7" name="Picture 6" descr="Home outline">
            <a:extLst>
              <a:ext uri="{FF2B5EF4-FFF2-40B4-BE49-F238E27FC236}">
                <a16:creationId xmlns:a16="http://schemas.microsoft.com/office/drawing/2014/main" id="{6359E307-5C24-2612-6F07-DE08950267D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1664" y="2339083"/>
            <a:ext cx="816949" cy="816949"/>
          </a:xfrm>
          <a:prstGeom prst="rect">
            <a:avLst/>
          </a:prstGeom>
        </p:spPr>
      </p:pic>
      <p:pic>
        <p:nvPicPr>
          <p:cNvPr id="9" name="Picture 8" descr="Medieval Tower outline">
            <a:extLst>
              <a:ext uri="{FF2B5EF4-FFF2-40B4-BE49-F238E27FC236}">
                <a16:creationId xmlns:a16="http://schemas.microsoft.com/office/drawing/2014/main" id="{63A4A53D-C5A4-CA5E-740B-0C03C0D0812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011664" y="3735762"/>
            <a:ext cx="816949" cy="816949"/>
          </a:xfrm>
          <a:prstGeom prst="rect">
            <a:avLst/>
          </a:prstGeom>
        </p:spPr>
      </p:pic>
      <p:pic>
        <p:nvPicPr>
          <p:cNvPr id="11" name="Picture 10" descr="Briefcase outline">
            <a:extLst>
              <a:ext uri="{FF2B5EF4-FFF2-40B4-BE49-F238E27FC236}">
                <a16:creationId xmlns:a16="http://schemas.microsoft.com/office/drawing/2014/main" id="{BC40FA7A-BA9E-7566-FB73-B10AFCFD6297}"/>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011664" y="5132441"/>
            <a:ext cx="816949" cy="816949"/>
          </a:xfrm>
          <a:prstGeom prst="rect">
            <a:avLst/>
          </a:prstGeom>
        </p:spPr>
      </p:pic>
      <p:pic>
        <p:nvPicPr>
          <p:cNvPr id="13" name="Picture 12" descr="Open hand with plant outline">
            <a:extLst>
              <a:ext uri="{FF2B5EF4-FFF2-40B4-BE49-F238E27FC236}">
                <a16:creationId xmlns:a16="http://schemas.microsoft.com/office/drawing/2014/main" id="{E3AB7BDB-E428-5A7C-F540-8461999F65D2}"/>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348153" y="2339083"/>
            <a:ext cx="816950" cy="816950"/>
          </a:xfrm>
          <a:prstGeom prst="rect">
            <a:avLst/>
          </a:prstGeom>
        </p:spPr>
      </p:pic>
      <p:pic>
        <p:nvPicPr>
          <p:cNvPr id="15" name="Picture 14" descr="Farm scene outline">
            <a:extLst>
              <a:ext uri="{FF2B5EF4-FFF2-40B4-BE49-F238E27FC236}">
                <a16:creationId xmlns:a16="http://schemas.microsoft.com/office/drawing/2014/main" id="{DA0C8E3D-13EA-37A7-13F1-2E82BD2BB0F7}"/>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348153" y="3701968"/>
            <a:ext cx="816950" cy="816950"/>
          </a:xfrm>
          <a:prstGeom prst="rect">
            <a:avLst/>
          </a:prstGeom>
        </p:spPr>
      </p:pic>
      <p:pic>
        <p:nvPicPr>
          <p:cNvPr id="17" name="Picture 16" descr="Fork In Road outline">
            <a:extLst>
              <a:ext uri="{FF2B5EF4-FFF2-40B4-BE49-F238E27FC236}">
                <a16:creationId xmlns:a16="http://schemas.microsoft.com/office/drawing/2014/main" id="{49F880A5-4105-6F64-E0D3-640F66D80287}"/>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6348153" y="5132439"/>
            <a:ext cx="816950" cy="816950"/>
          </a:xfrm>
          <a:prstGeom prst="rect">
            <a:avLst/>
          </a:prstGeom>
        </p:spPr>
      </p:pic>
      <p:sp>
        <p:nvSpPr>
          <p:cNvPr id="18" name="TextBox 17">
            <a:extLst>
              <a:ext uri="{FF2B5EF4-FFF2-40B4-BE49-F238E27FC236}">
                <a16:creationId xmlns:a16="http://schemas.microsoft.com/office/drawing/2014/main" id="{D8D6F9F2-ACB4-26F5-0DA1-858CE47A4C8A}"/>
              </a:ext>
            </a:extLst>
          </p:cNvPr>
          <p:cNvSpPr txBox="1"/>
          <p:nvPr/>
        </p:nvSpPr>
        <p:spPr>
          <a:xfrm>
            <a:off x="1966636" y="2516724"/>
            <a:ext cx="2700127" cy="461665"/>
          </a:xfrm>
          <a:prstGeom prst="rect">
            <a:avLst/>
          </a:prstGeom>
          <a:noFill/>
        </p:spPr>
        <p:txBody>
          <a:bodyPr wrap="square" rtlCol="0">
            <a:spAutoFit/>
          </a:bodyPr>
          <a:lstStyle/>
          <a:p>
            <a:r>
              <a:rPr lang="en-CA" sz="2400" b="1" dirty="0">
                <a:solidFill>
                  <a:schemeClr val="accent1"/>
                </a:solidFill>
                <a:latin typeface="Segoe UI" panose="020B0502040204020203" pitchFamily="34" charset="0"/>
                <a:cs typeface="Segoe UI" panose="020B0502040204020203" pitchFamily="34" charset="0"/>
              </a:rPr>
              <a:t>Housing</a:t>
            </a:r>
            <a:endParaRPr lang="en-CA" sz="2400" dirty="0">
              <a:solidFill>
                <a:schemeClr val="accent1"/>
              </a:solidFill>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57555C1F-E4F0-0FF1-5F09-819D18904743}"/>
              </a:ext>
            </a:extLst>
          </p:cNvPr>
          <p:cNvSpPr txBox="1"/>
          <p:nvPr/>
        </p:nvSpPr>
        <p:spPr>
          <a:xfrm>
            <a:off x="1966635" y="3879609"/>
            <a:ext cx="3859070" cy="461665"/>
          </a:xfrm>
          <a:prstGeom prst="rect">
            <a:avLst/>
          </a:prstGeom>
          <a:noFill/>
        </p:spPr>
        <p:txBody>
          <a:bodyPr wrap="square" rtlCol="0">
            <a:spAutoFit/>
          </a:bodyPr>
          <a:lstStyle/>
          <a:p>
            <a:r>
              <a:rPr lang="en-CA" sz="2400" b="1" dirty="0">
                <a:solidFill>
                  <a:schemeClr val="accent1"/>
                </a:solidFill>
                <a:latin typeface="Segoe UI" panose="020B0502040204020203" pitchFamily="34" charset="0"/>
                <a:cs typeface="Segoe UI" panose="020B0502040204020203" pitchFamily="34" charset="0"/>
              </a:rPr>
              <a:t>Heritage and Culture</a:t>
            </a:r>
            <a:endParaRPr lang="en-CA" sz="2400" dirty="0">
              <a:solidFill>
                <a:schemeClr val="accent1"/>
              </a:solidFill>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8EA42ED2-2DF0-D185-7C13-B26B63533EEE}"/>
              </a:ext>
            </a:extLst>
          </p:cNvPr>
          <p:cNvSpPr txBox="1"/>
          <p:nvPr/>
        </p:nvSpPr>
        <p:spPr>
          <a:xfrm>
            <a:off x="1966635" y="5310081"/>
            <a:ext cx="2700127" cy="461665"/>
          </a:xfrm>
          <a:prstGeom prst="rect">
            <a:avLst/>
          </a:prstGeom>
          <a:noFill/>
        </p:spPr>
        <p:txBody>
          <a:bodyPr wrap="square" rtlCol="0">
            <a:spAutoFit/>
          </a:bodyPr>
          <a:lstStyle/>
          <a:p>
            <a:r>
              <a:rPr lang="en-CA" sz="2400" b="1" dirty="0">
                <a:solidFill>
                  <a:schemeClr val="accent1"/>
                </a:solidFill>
                <a:latin typeface="Segoe UI" panose="020B0502040204020203" pitchFamily="34" charset="0"/>
                <a:cs typeface="Segoe UI" panose="020B0502040204020203" pitchFamily="34" charset="0"/>
              </a:rPr>
              <a:t>Employment</a:t>
            </a:r>
            <a:endParaRPr lang="en-CA" sz="2400" dirty="0">
              <a:solidFill>
                <a:schemeClr val="accent1"/>
              </a:solidFill>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894D57B6-9F3F-0DAD-3FA8-F19DB5172CF4}"/>
              </a:ext>
            </a:extLst>
          </p:cNvPr>
          <p:cNvSpPr txBox="1"/>
          <p:nvPr/>
        </p:nvSpPr>
        <p:spPr>
          <a:xfrm>
            <a:off x="7303126" y="2516723"/>
            <a:ext cx="3755553" cy="461665"/>
          </a:xfrm>
          <a:prstGeom prst="rect">
            <a:avLst/>
          </a:prstGeom>
          <a:noFill/>
        </p:spPr>
        <p:txBody>
          <a:bodyPr wrap="square" rtlCol="0">
            <a:spAutoFit/>
          </a:bodyPr>
          <a:lstStyle/>
          <a:p>
            <a:r>
              <a:rPr lang="en-CA" sz="2400" b="1" dirty="0">
                <a:solidFill>
                  <a:schemeClr val="accent1"/>
                </a:solidFill>
                <a:latin typeface="Segoe UI" panose="020B0502040204020203" pitchFamily="34" charset="0"/>
                <a:cs typeface="Segoe UI" panose="020B0502040204020203" pitchFamily="34" charset="0"/>
              </a:rPr>
              <a:t>Natural Environment</a:t>
            </a:r>
            <a:endParaRPr lang="en-CA" sz="2400" dirty="0">
              <a:solidFill>
                <a:schemeClr val="accent1"/>
              </a:solidFill>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id="{B319B370-DD02-0965-8C51-F3D6651F065D}"/>
              </a:ext>
            </a:extLst>
          </p:cNvPr>
          <p:cNvSpPr txBox="1"/>
          <p:nvPr/>
        </p:nvSpPr>
        <p:spPr>
          <a:xfrm>
            <a:off x="7303126" y="3879609"/>
            <a:ext cx="3988467" cy="461665"/>
          </a:xfrm>
          <a:prstGeom prst="rect">
            <a:avLst/>
          </a:prstGeom>
          <a:noFill/>
        </p:spPr>
        <p:txBody>
          <a:bodyPr wrap="square" rtlCol="0">
            <a:spAutoFit/>
          </a:bodyPr>
          <a:lstStyle/>
          <a:p>
            <a:r>
              <a:rPr lang="en-CA" sz="2400" b="1" dirty="0">
                <a:solidFill>
                  <a:schemeClr val="accent1"/>
                </a:solidFill>
                <a:latin typeface="Segoe UI" panose="020B0502040204020203" pitchFamily="34" charset="0"/>
                <a:cs typeface="Segoe UI" panose="020B0502040204020203" pitchFamily="34" charset="0"/>
              </a:rPr>
              <a:t>Agriculture and Rural</a:t>
            </a:r>
            <a:endParaRPr lang="en-CA" sz="2400" dirty="0">
              <a:solidFill>
                <a:schemeClr val="accent1"/>
              </a:solidFill>
              <a:latin typeface="Segoe UI" panose="020B0502040204020203" pitchFamily="34" charset="0"/>
              <a:cs typeface="Segoe UI" panose="020B0502040204020203" pitchFamily="34" charset="0"/>
            </a:endParaRPr>
          </a:p>
        </p:txBody>
      </p:sp>
      <p:sp>
        <p:nvSpPr>
          <p:cNvPr id="16" name="TextBox 15">
            <a:extLst>
              <a:ext uri="{FF2B5EF4-FFF2-40B4-BE49-F238E27FC236}">
                <a16:creationId xmlns:a16="http://schemas.microsoft.com/office/drawing/2014/main" id="{ADCFE910-D38D-A4DB-E85D-6E09730A1308}"/>
              </a:ext>
            </a:extLst>
          </p:cNvPr>
          <p:cNvSpPr txBox="1"/>
          <p:nvPr/>
        </p:nvSpPr>
        <p:spPr>
          <a:xfrm>
            <a:off x="7321266" y="5310081"/>
            <a:ext cx="3859070" cy="461665"/>
          </a:xfrm>
          <a:prstGeom prst="rect">
            <a:avLst/>
          </a:prstGeom>
          <a:noFill/>
        </p:spPr>
        <p:txBody>
          <a:bodyPr wrap="square" rtlCol="0">
            <a:spAutoFit/>
          </a:bodyPr>
          <a:lstStyle/>
          <a:p>
            <a:r>
              <a:rPr lang="en-CA" sz="2400" b="1" dirty="0">
                <a:solidFill>
                  <a:schemeClr val="accent1"/>
                </a:solidFill>
                <a:latin typeface="Segoe UI" panose="020B0502040204020203" pitchFamily="34" charset="0"/>
                <a:cs typeface="Segoe UI" panose="020B0502040204020203" pitchFamily="34" charset="0"/>
              </a:rPr>
              <a:t>Transportation</a:t>
            </a:r>
            <a:endParaRPr lang="en-CA" sz="2400" dirty="0">
              <a:solidFill>
                <a:schemeClr val="accent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272339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12EAD-A696-CEBC-2F7C-D1236DCF3B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34F724A-D27D-DE32-3348-2918942D6352}"/>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2A7C0635-487E-CD02-CFA1-93350132AE37}"/>
              </a:ext>
            </a:extLst>
          </p:cNvPr>
          <p:cNvSpPr/>
          <p:nvPr/>
        </p:nvSpPr>
        <p:spPr>
          <a:xfrm>
            <a:off x="525584"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C: Growth Management</a:t>
            </a:r>
          </a:p>
        </p:txBody>
      </p:sp>
      <p:sp>
        <p:nvSpPr>
          <p:cNvPr id="6" name="Rectangle: Rounded Corners 5">
            <a:extLst>
              <a:ext uri="{FF2B5EF4-FFF2-40B4-BE49-F238E27FC236}">
                <a16:creationId xmlns:a16="http://schemas.microsoft.com/office/drawing/2014/main" id="{25094BBB-E8AF-89F8-B000-357BEDF596D0}"/>
              </a:ext>
            </a:extLst>
          </p:cNvPr>
          <p:cNvSpPr/>
          <p:nvPr/>
        </p:nvSpPr>
        <p:spPr>
          <a:xfrm>
            <a:off x="525584" y="1376823"/>
            <a:ext cx="6626348" cy="4465114"/>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What has changed?</a:t>
            </a:r>
          </a:p>
          <a:p>
            <a:pPr marL="285750" indent="-285750">
              <a:spcBef>
                <a:spcPts val="1200"/>
              </a:spcBef>
              <a:buFont typeface="Arial" panose="020B0604020202020204" pitchFamily="34" charset="0"/>
              <a:buChar char="•"/>
            </a:pPr>
            <a:r>
              <a:rPr lang="en-CA" altLang="ko-KR" dirty="0">
                <a:solidFill>
                  <a:schemeClr val="tx1"/>
                </a:solidFill>
                <a:latin typeface="Segoe UI" panose="020B0502040204020203" pitchFamily="34" charset="0"/>
                <a:ea typeface="Malgun Gothic" panose="020B0503020000020004" pitchFamily="34" charset="-127"/>
                <a:cs typeface="Segoe UI" panose="020B0502040204020203" pitchFamily="34" charset="0"/>
              </a:rPr>
              <a:t>The Town is projected to grow to 48,050 residents and 18,430 jobs by the year 2051</a:t>
            </a:r>
          </a:p>
          <a:p>
            <a:pPr marL="285750" indent="-285750">
              <a:spcBef>
                <a:spcPts val="1200"/>
              </a:spcBef>
              <a:buFont typeface="Arial" panose="020B0604020202020204" pitchFamily="34" charset="0"/>
              <a:buChar char="•"/>
            </a:pPr>
            <a:r>
              <a:rPr lang="en-CA" altLang="ko-KR" dirty="0">
                <a:solidFill>
                  <a:schemeClr val="tx1"/>
                </a:solidFill>
                <a:latin typeface="Segoe UI" panose="020B0502040204020203" pitchFamily="34" charset="0"/>
                <a:ea typeface="Malgun Gothic" panose="020B0503020000020004" pitchFamily="34" charset="-127"/>
                <a:cs typeface="Segoe UI" panose="020B0502040204020203" pitchFamily="34" charset="0"/>
              </a:rPr>
              <a:t>Need to plan for and accommodate 15,230 new residents between 2021 and 2051 </a:t>
            </a:r>
          </a:p>
          <a:p>
            <a:pPr marL="285750" indent="-285750">
              <a:spcBef>
                <a:spcPts val="1200"/>
              </a:spcBef>
              <a:buFont typeface="Arial" panose="020B0604020202020204" pitchFamily="34" charset="0"/>
              <a:buChar char="•"/>
            </a:pPr>
            <a:r>
              <a:rPr lang="en-CA" altLang="ko-KR" dirty="0">
                <a:solidFill>
                  <a:schemeClr val="tx1"/>
                </a:solidFill>
                <a:latin typeface="Segoe UI" panose="020B0502040204020203" pitchFamily="34" charset="0"/>
                <a:ea typeface="Malgun Gothic" panose="020B0503020000020004" pitchFamily="34" charset="-127"/>
                <a:cs typeface="Segoe UI" panose="020B0502040204020203" pitchFamily="34" charset="0"/>
              </a:rPr>
              <a:t>That is about 508 new residents annually for 30 years </a:t>
            </a:r>
          </a:p>
          <a:p>
            <a:pPr marL="285750" indent="-285750">
              <a:spcBef>
                <a:spcPts val="1200"/>
              </a:spcBef>
              <a:buFont typeface="Arial" panose="020B0604020202020204" pitchFamily="34" charset="0"/>
              <a:buChar char="•"/>
            </a:pPr>
            <a:r>
              <a:rPr lang="en-US" dirty="0">
                <a:solidFill>
                  <a:schemeClr val="tx1"/>
                </a:solidFill>
                <a:latin typeface="Segoe UI" panose="020B0502040204020203" pitchFamily="34" charset="0"/>
                <a:cs typeface="Segoe UI" panose="020B0502040204020203" pitchFamily="34" charset="0"/>
              </a:rPr>
              <a:t>Over then next 30 years, the Town will require a greater range and mix of housing options</a:t>
            </a:r>
          </a:p>
          <a:p>
            <a:pPr>
              <a:spcBef>
                <a:spcPts val="1200"/>
              </a:spcBef>
            </a:pPr>
            <a:endParaRPr lang="en-CA" dirty="0">
              <a:solidFill>
                <a:schemeClr val="tx1"/>
              </a:solidFill>
              <a:highlight>
                <a:srgbClr val="FFFF00"/>
              </a:highlight>
              <a:latin typeface="Segoe UI" panose="020B0502040204020203" pitchFamily="34" charset="0"/>
              <a:cs typeface="Segoe UI" panose="020B0502040204020203" pitchFamily="34" charset="0"/>
            </a:endParaRPr>
          </a:p>
          <a:p>
            <a:pPr marL="285750" indent="-285750">
              <a:spcBef>
                <a:spcPts val="1200"/>
              </a:spcBef>
              <a:buFont typeface="Arial" panose="020B0604020202020204" pitchFamily="34" charset="0"/>
              <a:buChar char="•"/>
            </a:pPr>
            <a:endParaRPr lang="en-CA" dirty="0">
              <a:solidFill>
                <a:schemeClr val="tx1"/>
              </a:solidFill>
              <a:highlight>
                <a:srgbClr val="FFFF00"/>
              </a:highlight>
              <a:latin typeface="Segoe UI" panose="020B0502040204020203" pitchFamily="34" charset="0"/>
              <a:cs typeface="Segoe UI" panose="020B0502040204020203" pitchFamily="34" charset="0"/>
            </a:endParaRPr>
          </a:p>
        </p:txBody>
      </p:sp>
      <p:sp>
        <p:nvSpPr>
          <p:cNvPr id="19" name="Rectangle: Rounded Corners 18">
            <a:extLst>
              <a:ext uri="{FF2B5EF4-FFF2-40B4-BE49-F238E27FC236}">
                <a16:creationId xmlns:a16="http://schemas.microsoft.com/office/drawing/2014/main" id="{D977C6D0-5F6B-6597-BCE1-3DF39099C662}"/>
              </a:ext>
            </a:extLst>
          </p:cNvPr>
          <p:cNvSpPr/>
          <p:nvPr/>
        </p:nvSpPr>
        <p:spPr>
          <a:xfrm>
            <a:off x="4054673" y="1016063"/>
            <a:ext cx="2487642" cy="446400"/>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US" b="1" dirty="0">
                <a:solidFill>
                  <a:schemeClr val="tx1"/>
                </a:solidFill>
                <a:latin typeface="Segoe UI" panose="020B0502040204020203" pitchFamily="34" charset="0"/>
                <a:cs typeface="Segoe UI" panose="020B0502040204020203" pitchFamily="34" charset="0"/>
              </a:rPr>
              <a:t>Managing Growth</a:t>
            </a:r>
            <a:endParaRPr lang="en-CA" b="1">
              <a:solidFill>
                <a:schemeClr val="tx1"/>
              </a:solidFill>
              <a:latin typeface="Segoe UI" panose="020B0502040204020203" pitchFamily="34" charset="0"/>
              <a:cs typeface="Segoe UI" panose="020B0502040204020203" pitchFamily="34" charset="0"/>
            </a:endParaRPr>
          </a:p>
        </p:txBody>
      </p:sp>
      <p:graphicFrame>
        <p:nvGraphicFramePr>
          <p:cNvPr id="2" name="Table 1">
            <a:extLst>
              <a:ext uri="{FF2B5EF4-FFF2-40B4-BE49-F238E27FC236}">
                <a16:creationId xmlns:a16="http://schemas.microsoft.com/office/drawing/2014/main" id="{5B80509B-7A4F-6495-6E5E-50A32E4E8950}"/>
              </a:ext>
            </a:extLst>
          </p:cNvPr>
          <p:cNvGraphicFramePr>
            <a:graphicFrameLocks noGrp="1"/>
          </p:cNvGraphicFramePr>
          <p:nvPr>
            <p:extLst>
              <p:ext uri="{D42A27DB-BD31-4B8C-83A1-F6EECF244321}">
                <p14:modId xmlns:p14="http://schemas.microsoft.com/office/powerpoint/2010/main" val="279753327"/>
              </p:ext>
            </p:extLst>
          </p:nvPr>
        </p:nvGraphicFramePr>
        <p:xfrm>
          <a:off x="7664095" y="2232960"/>
          <a:ext cx="4002321" cy="2752839"/>
        </p:xfrm>
        <a:graphic>
          <a:graphicData uri="http://schemas.openxmlformats.org/drawingml/2006/table">
            <a:tbl>
              <a:tblPr firstRow="1" bandRow="1">
                <a:tableStyleId>{46F890A9-2807-4EBB-B81D-B2AA78EC7F39}</a:tableStyleId>
              </a:tblPr>
              <a:tblGrid>
                <a:gridCol w="1963865">
                  <a:extLst>
                    <a:ext uri="{9D8B030D-6E8A-4147-A177-3AD203B41FA5}">
                      <a16:colId xmlns:a16="http://schemas.microsoft.com/office/drawing/2014/main" val="2479779044"/>
                    </a:ext>
                  </a:extLst>
                </a:gridCol>
                <a:gridCol w="2038456">
                  <a:extLst>
                    <a:ext uri="{9D8B030D-6E8A-4147-A177-3AD203B41FA5}">
                      <a16:colId xmlns:a16="http://schemas.microsoft.com/office/drawing/2014/main" val="4160946930"/>
                    </a:ext>
                  </a:extLst>
                </a:gridCol>
              </a:tblGrid>
              <a:tr h="839360">
                <a:tc>
                  <a:txBody>
                    <a:bodyPr/>
                    <a:lstStyle/>
                    <a:p>
                      <a:pPr algn="ctr"/>
                      <a:r>
                        <a:rPr lang="en-US" b="1" dirty="0"/>
                        <a:t>Dwelling Type</a:t>
                      </a:r>
                      <a:endParaRPr lang="en-CA" b="1" dirty="0"/>
                    </a:p>
                  </a:txBody>
                  <a:tcPr anchor="ctr"/>
                </a:tc>
                <a:tc>
                  <a:txBody>
                    <a:bodyPr/>
                    <a:lstStyle/>
                    <a:p>
                      <a:pPr algn="ctr"/>
                      <a:r>
                        <a:rPr lang="en-US" b="1" dirty="0"/>
                        <a:t>New Units Needed to Accommodate Growth 2021-2051</a:t>
                      </a:r>
                    </a:p>
                  </a:txBody>
                  <a:tcPr anchor="ctr"/>
                </a:tc>
                <a:extLst>
                  <a:ext uri="{0D108BD9-81ED-4DB2-BD59-A6C34878D82A}">
                    <a16:rowId xmlns:a16="http://schemas.microsoft.com/office/drawing/2014/main" val="1274784001"/>
                  </a:ext>
                </a:extLst>
              </a:tr>
              <a:tr h="443606">
                <a:tc>
                  <a:txBody>
                    <a:bodyPr/>
                    <a:lstStyle/>
                    <a:p>
                      <a:pPr algn="ctr"/>
                      <a:r>
                        <a:rPr lang="en-US" sz="1400" b="1">
                          <a:latin typeface="Segoe UI" panose="020B0502040204020203" pitchFamily="34" charset="0"/>
                          <a:cs typeface="Segoe UI" panose="020B0502040204020203" pitchFamily="34" charset="0"/>
                        </a:rPr>
                        <a:t>Single/Semi</a:t>
                      </a:r>
                      <a:endParaRPr lang="en-CA" sz="1400" b="1">
                        <a:latin typeface="Segoe UI" panose="020B0502040204020203" pitchFamily="34" charset="0"/>
                        <a:cs typeface="Segoe UI" panose="020B0502040204020203" pitchFamily="34" charset="0"/>
                      </a:endParaRPr>
                    </a:p>
                  </a:txBody>
                  <a:tcPr anchor="ctr"/>
                </a:tc>
                <a:tc>
                  <a:txBody>
                    <a:bodyPr/>
                    <a:lstStyle/>
                    <a:p>
                      <a:pPr algn="ctr">
                        <a:lnSpc>
                          <a:spcPts val="1800"/>
                        </a:lnSpc>
                      </a:pPr>
                      <a:r>
                        <a:rPr lang="en-US" sz="1600" kern="1200">
                          <a:solidFill>
                            <a:schemeClr val="dk1"/>
                          </a:solidFill>
                          <a:effectLst/>
                          <a:latin typeface="Segoe UI" panose="020B0502040204020203" pitchFamily="34" charset="0"/>
                          <a:cs typeface="Segoe UI" panose="020B0502040204020203" pitchFamily="34" charset="0"/>
                        </a:rPr>
                        <a:t>4,060</a:t>
                      </a:r>
                      <a:endParaRPr lang="en-CA" sz="160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4006347763"/>
                  </a:ext>
                </a:extLst>
              </a:tr>
              <a:tr h="423585">
                <a:tc>
                  <a:txBody>
                    <a:bodyPr/>
                    <a:lstStyle/>
                    <a:p>
                      <a:pPr algn="ctr"/>
                      <a:r>
                        <a:rPr lang="en-US" sz="1400" b="1" kern="100" dirty="0">
                          <a:solidFill>
                            <a:schemeClr val="dk1"/>
                          </a:solidFill>
                          <a:effectLst/>
                          <a:latin typeface="Arial" panose="020B0604020202020204" pitchFamily="34" charset="0"/>
                          <a:cs typeface="Arial" panose="020B0604020202020204" pitchFamily="34" charset="0"/>
                        </a:rPr>
                        <a:t>Row</a:t>
                      </a:r>
                      <a:endParaRPr lang="en-CA" sz="1400" b="1" kern="100" dirty="0">
                        <a:solidFill>
                          <a:schemeClr val="dk1"/>
                        </a:solidFill>
                        <a:effectLst/>
                        <a:latin typeface="Arial" panose="020B0604020202020204" pitchFamily="34" charset="0"/>
                        <a:cs typeface="Arial" panose="020B0604020202020204" pitchFamily="34" charset="0"/>
                      </a:endParaRPr>
                    </a:p>
                  </a:txBody>
                  <a:tcPr anchor="ctr"/>
                </a:tc>
                <a:tc>
                  <a:txBody>
                    <a:bodyPr/>
                    <a:lstStyle/>
                    <a:p>
                      <a:pPr algn="ctr">
                        <a:lnSpc>
                          <a:spcPts val="1800"/>
                        </a:lnSpc>
                      </a:pPr>
                      <a:r>
                        <a:rPr lang="en-US" sz="1600">
                          <a:latin typeface="Segoe UI" panose="020B0502040204020203" pitchFamily="34" charset="0"/>
                          <a:cs typeface="Segoe UI" panose="020B0502040204020203" pitchFamily="34" charset="0"/>
                        </a:rPr>
                        <a:t>2,700</a:t>
                      </a:r>
                      <a:endParaRPr lang="en-CA" sz="160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2101144281"/>
                  </a:ext>
                </a:extLst>
              </a:tr>
              <a:tr h="485624">
                <a:tc>
                  <a:txBody>
                    <a:bodyPr/>
                    <a:lstStyle/>
                    <a:p>
                      <a:pPr algn="ctr"/>
                      <a:r>
                        <a:rPr lang="en-US" sz="1400" b="1">
                          <a:latin typeface="Segoe UI" panose="020B0502040204020203" pitchFamily="34" charset="0"/>
                          <a:cs typeface="Segoe UI" panose="020B0502040204020203" pitchFamily="34" charset="0"/>
                        </a:rPr>
                        <a:t>Apartment</a:t>
                      </a:r>
                      <a:endParaRPr lang="en-CA" sz="1400" b="1">
                        <a:latin typeface="Segoe UI" panose="020B0502040204020203" pitchFamily="34" charset="0"/>
                        <a:cs typeface="Segoe UI" panose="020B0502040204020203" pitchFamily="34" charset="0"/>
                      </a:endParaRPr>
                    </a:p>
                  </a:txBody>
                  <a:tcPr anchor="ctr"/>
                </a:tc>
                <a:tc>
                  <a:txBody>
                    <a:bodyPr/>
                    <a:lstStyle/>
                    <a:p>
                      <a:pPr algn="ctr">
                        <a:lnSpc>
                          <a:spcPts val="1800"/>
                        </a:lnSpc>
                      </a:pPr>
                      <a:r>
                        <a:rPr lang="en-US" sz="1600">
                          <a:latin typeface="Segoe UI" panose="020B0502040204020203" pitchFamily="34" charset="0"/>
                          <a:cs typeface="Segoe UI" panose="020B0502040204020203" pitchFamily="34" charset="0"/>
                        </a:rPr>
                        <a:t>600</a:t>
                      </a:r>
                      <a:endParaRPr lang="en-CA" sz="160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3156886986"/>
                  </a:ext>
                </a:extLst>
              </a:tr>
              <a:tr h="485624">
                <a:tc>
                  <a:txBody>
                    <a:bodyPr/>
                    <a:lstStyle/>
                    <a:p>
                      <a:pPr algn="ctr"/>
                      <a:r>
                        <a:rPr lang="en-US" sz="1400" b="1">
                          <a:latin typeface="Segoe UI" panose="020B0502040204020203" pitchFamily="34" charset="0"/>
                          <a:cs typeface="Segoe UI" panose="020B0502040204020203" pitchFamily="34" charset="0"/>
                        </a:rPr>
                        <a:t>Total</a:t>
                      </a:r>
                      <a:endParaRPr lang="en-CA" sz="1400" b="1">
                        <a:latin typeface="Segoe UI" panose="020B0502040204020203" pitchFamily="34" charset="0"/>
                        <a:cs typeface="Segoe UI" panose="020B0502040204020203" pitchFamily="34" charset="0"/>
                      </a:endParaRPr>
                    </a:p>
                  </a:txBody>
                  <a:tcPr anchor="ctr"/>
                </a:tc>
                <a:tc>
                  <a:txBody>
                    <a:bodyPr/>
                    <a:lstStyle/>
                    <a:p>
                      <a:pPr algn="ctr">
                        <a:lnSpc>
                          <a:spcPts val="1800"/>
                        </a:lnSpc>
                      </a:pPr>
                      <a:r>
                        <a:rPr lang="en-CA" sz="1600" dirty="0">
                          <a:latin typeface="Segoe UI" panose="020B0502040204020203" pitchFamily="34" charset="0"/>
                          <a:cs typeface="Segoe UI" panose="020B0502040204020203" pitchFamily="34" charset="0"/>
                        </a:rPr>
                        <a:t>7,360</a:t>
                      </a:r>
                    </a:p>
                  </a:txBody>
                  <a:tcPr anchor="ctr"/>
                </a:tc>
                <a:extLst>
                  <a:ext uri="{0D108BD9-81ED-4DB2-BD59-A6C34878D82A}">
                    <a16:rowId xmlns:a16="http://schemas.microsoft.com/office/drawing/2014/main" val="14628080"/>
                  </a:ext>
                </a:extLst>
              </a:tr>
            </a:tbl>
          </a:graphicData>
        </a:graphic>
      </p:graphicFrame>
    </p:spTree>
    <p:extLst>
      <p:ext uri="{BB962C8B-B14F-4D97-AF65-F5344CB8AC3E}">
        <p14:creationId xmlns:p14="http://schemas.microsoft.com/office/powerpoint/2010/main" val="3509468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E2101-F15B-D494-2586-A0C18AB247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D941F8-C714-AD61-4A45-6682AC78C130}"/>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9D41C064-2ADD-B1BC-3BC6-4D75292AB5AF}"/>
              </a:ext>
            </a:extLst>
          </p:cNvPr>
          <p:cNvSpPr/>
          <p:nvPr/>
        </p:nvSpPr>
        <p:spPr>
          <a:xfrm>
            <a:off x="525584"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C: Growth Management</a:t>
            </a:r>
          </a:p>
        </p:txBody>
      </p:sp>
      <p:sp>
        <p:nvSpPr>
          <p:cNvPr id="4" name="Rectangle: Rounded Corners 3">
            <a:extLst>
              <a:ext uri="{FF2B5EF4-FFF2-40B4-BE49-F238E27FC236}">
                <a16:creationId xmlns:a16="http://schemas.microsoft.com/office/drawing/2014/main" id="{118A29F0-22F2-3B79-9D1C-453B8E18E1A1}"/>
              </a:ext>
            </a:extLst>
          </p:cNvPr>
          <p:cNvSpPr/>
          <p:nvPr/>
        </p:nvSpPr>
        <p:spPr>
          <a:xfrm>
            <a:off x="561666" y="1348076"/>
            <a:ext cx="6121522" cy="424277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Town Structure:</a:t>
            </a:r>
          </a:p>
          <a:p>
            <a:pPr marL="342900" indent="-342900">
              <a:spcBef>
                <a:spcPts val="1200"/>
              </a:spcBef>
              <a:buFont typeface="+mj-lt"/>
              <a:buAutoNum type="arabicPeriod"/>
            </a:pPr>
            <a:r>
              <a:rPr lang="en-CA" dirty="0">
                <a:solidFill>
                  <a:schemeClr val="tx1"/>
                </a:solidFill>
                <a:latin typeface="Segoe UI" panose="020B0502040204020203" pitchFamily="34" charset="0"/>
                <a:cs typeface="Segoe UI" panose="020B0502040204020203" pitchFamily="34" charset="0"/>
              </a:rPr>
              <a:t>Settlement Areas</a:t>
            </a:r>
          </a:p>
          <a:p>
            <a:pPr marL="342900" indent="-342900">
              <a:spcBef>
                <a:spcPts val="1200"/>
              </a:spcBef>
              <a:buFont typeface="+mj-lt"/>
              <a:buAutoNum type="arabicPeriod"/>
            </a:pPr>
            <a:r>
              <a:rPr lang="en-CA" dirty="0">
                <a:solidFill>
                  <a:schemeClr val="tx1"/>
                </a:solidFill>
                <a:latin typeface="Segoe UI" panose="020B0502040204020203" pitchFamily="34" charset="0"/>
                <a:cs typeface="Segoe UI" panose="020B0502040204020203" pitchFamily="34" charset="0"/>
              </a:rPr>
              <a:t>Rural Settlement Area</a:t>
            </a:r>
          </a:p>
          <a:p>
            <a:pPr marL="342900" indent="-342900">
              <a:spcBef>
                <a:spcPts val="1200"/>
              </a:spcBef>
              <a:buFont typeface="+mj-lt"/>
              <a:buAutoNum type="arabicPeriod"/>
            </a:pPr>
            <a:r>
              <a:rPr lang="en-CA" dirty="0">
                <a:solidFill>
                  <a:schemeClr val="tx1"/>
                </a:solidFill>
                <a:latin typeface="Segoe UI" panose="020B0502040204020203" pitchFamily="34" charset="0"/>
                <a:cs typeface="Segoe UI" panose="020B0502040204020203" pitchFamily="34" charset="0"/>
              </a:rPr>
              <a:t>Countryside (Agriculture and Rural)</a:t>
            </a:r>
          </a:p>
          <a:p>
            <a:pPr marL="342900" indent="-342900">
              <a:spcBef>
                <a:spcPts val="1200"/>
              </a:spcBef>
              <a:buFont typeface="+mj-lt"/>
              <a:buAutoNum type="arabicPeriod"/>
            </a:pPr>
            <a:r>
              <a:rPr lang="en-CA" dirty="0">
                <a:solidFill>
                  <a:schemeClr val="tx1"/>
                </a:solidFill>
                <a:latin typeface="Segoe UI" panose="020B0502040204020203" pitchFamily="34" charset="0"/>
                <a:cs typeface="Segoe UI" panose="020B0502040204020203" pitchFamily="34" charset="0"/>
              </a:rPr>
              <a:t>Natural Environment System</a:t>
            </a:r>
          </a:p>
          <a:p>
            <a:pPr marL="342900" indent="-342900">
              <a:spcBef>
                <a:spcPts val="1200"/>
              </a:spcBef>
              <a:buFont typeface="+mj-lt"/>
              <a:buAutoNum type="arabicPeriod"/>
            </a:pPr>
            <a:r>
              <a:rPr lang="en-CA" dirty="0">
                <a:solidFill>
                  <a:schemeClr val="tx1"/>
                </a:solidFill>
                <a:latin typeface="Segoe UI" panose="020B0502040204020203" pitchFamily="34" charset="0"/>
                <a:cs typeface="Segoe UI" panose="020B0502040204020203" pitchFamily="34" charset="0"/>
              </a:rPr>
              <a:t>Conceptual Transit Corridor</a:t>
            </a:r>
          </a:p>
          <a:p>
            <a:pPr marL="342900" indent="-342900">
              <a:spcBef>
                <a:spcPts val="1200"/>
              </a:spcBef>
              <a:buFont typeface="+mj-lt"/>
              <a:buAutoNum type="arabicPeriod"/>
            </a:pPr>
            <a:r>
              <a:rPr lang="en-CA" dirty="0">
                <a:solidFill>
                  <a:schemeClr val="tx1"/>
                </a:solidFill>
                <a:latin typeface="Segoe UI" panose="020B0502040204020203" pitchFamily="34" charset="0"/>
                <a:cs typeface="Segoe UI" panose="020B0502040204020203" pitchFamily="34" charset="0"/>
              </a:rPr>
              <a:t>Niagara to Greater Toronto Area Corridor</a:t>
            </a:r>
          </a:p>
          <a:p>
            <a:pPr>
              <a:spcBef>
                <a:spcPts val="1200"/>
              </a:spcBef>
            </a:pPr>
            <a:endParaRPr lang="en-CA" dirty="0">
              <a:solidFill>
                <a:schemeClr val="tx1"/>
              </a:solidFill>
              <a:highlight>
                <a:srgbClr val="FFFF00"/>
              </a:highlight>
              <a:latin typeface="Segoe UI" panose="020B0502040204020203" pitchFamily="34" charset="0"/>
              <a:cs typeface="Segoe UI" panose="020B0502040204020203" pitchFamily="34" charset="0"/>
            </a:endParaRPr>
          </a:p>
        </p:txBody>
      </p:sp>
      <p:sp>
        <p:nvSpPr>
          <p:cNvPr id="6" name="Rectangle: Rounded Corners 5">
            <a:extLst>
              <a:ext uri="{FF2B5EF4-FFF2-40B4-BE49-F238E27FC236}">
                <a16:creationId xmlns:a16="http://schemas.microsoft.com/office/drawing/2014/main" id="{1B3C1171-8F71-D935-7E04-78F2F901B8AC}"/>
              </a:ext>
            </a:extLst>
          </p:cNvPr>
          <p:cNvSpPr/>
          <p:nvPr/>
        </p:nvSpPr>
        <p:spPr>
          <a:xfrm>
            <a:off x="4494407" y="1006034"/>
            <a:ext cx="2052000" cy="432000"/>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US" b="1" dirty="0">
                <a:solidFill>
                  <a:schemeClr val="tx1"/>
                </a:solidFill>
                <a:latin typeface="Segoe UI" panose="020B0502040204020203" pitchFamily="34" charset="0"/>
                <a:cs typeface="Segoe UI" panose="020B0502040204020203" pitchFamily="34" charset="0"/>
              </a:rPr>
              <a:t>Town Structure</a:t>
            </a:r>
            <a:endParaRPr lang="en-CA" b="1" dirty="0">
              <a:solidFill>
                <a:schemeClr val="tx1"/>
              </a:solidFill>
              <a:latin typeface="Segoe UI" panose="020B0502040204020203" pitchFamily="34" charset="0"/>
              <a:cs typeface="Segoe UI" panose="020B0502040204020203" pitchFamily="34" charset="0"/>
            </a:endParaRPr>
          </a:p>
        </p:txBody>
      </p:sp>
      <p:grpSp>
        <p:nvGrpSpPr>
          <p:cNvPr id="2" name="Group 1">
            <a:extLst>
              <a:ext uri="{FF2B5EF4-FFF2-40B4-BE49-F238E27FC236}">
                <a16:creationId xmlns:a16="http://schemas.microsoft.com/office/drawing/2014/main" id="{D3EC3137-F875-69D6-1280-A5BC4AC81553}"/>
              </a:ext>
            </a:extLst>
          </p:cNvPr>
          <p:cNvGrpSpPr/>
          <p:nvPr/>
        </p:nvGrpSpPr>
        <p:grpSpPr>
          <a:xfrm>
            <a:off x="8101831" y="2164004"/>
            <a:ext cx="3163596" cy="2529991"/>
            <a:chOff x="5915964" y="2787797"/>
            <a:chExt cx="3163596" cy="2012646"/>
          </a:xfrm>
        </p:grpSpPr>
        <p:sp>
          <p:nvSpPr>
            <p:cNvPr id="11" name="Rectangle: Rounded Corners 10">
              <a:extLst>
                <a:ext uri="{FF2B5EF4-FFF2-40B4-BE49-F238E27FC236}">
                  <a16:creationId xmlns:a16="http://schemas.microsoft.com/office/drawing/2014/main" id="{B32D20EB-A300-3C38-2354-4C8DCB1CC933}"/>
                </a:ext>
              </a:extLst>
            </p:cNvPr>
            <p:cNvSpPr/>
            <p:nvPr/>
          </p:nvSpPr>
          <p:spPr>
            <a:xfrm>
              <a:off x="5915964" y="3102532"/>
              <a:ext cx="3163596" cy="169791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r>
                <a:rPr lang="en-US" sz="1400" b="0" i="0" dirty="0">
                  <a:solidFill>
                    <a:srgbClr val="242424"/>
                  </a:solidFill>
                  <a:effectLst/>
                  <a:latin typeface="Segoe UI" panose="020B0502040204020203" pitchFamily="34" charset="0"/>
                  <a:cs typeface="Segoe UI" panose="020B0502040204020203" pitchFamily="34" charset="0"/>
                </a:rPr>
                <a:t>The Town structure functions as a framework to manage growth and development within the Town, directing development and land use activities in a manner that supports implementation of the Growth Management Strategy</a:t>
              </a:r>
            </a:p>
          </p:txBody>
        </p:sp>
        <p:pic>
          <p:nvPicPr>
            <p:cNvPr id="12" name="Graphic 11" descr="Comment Add with solid fill">
              <a:extLst>
                <a:ext uri="{FF2B5EF4-FFF2-40B4-BE49-F238E27FC236}">
                  <a16:creationId xmlns:a16="http://schemas.microsoft.com/office/drawing/2014/main" id="{89181D75-DD02-348B-E845-4118FB8394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15964" y="2787797"/>
              <a:ext cx="629469" cy="629469"/>
            </a:xfrm>
            <a:prstGeom prst="rect">
              <a:avLst/>
            </a:prstGeom>
          </p:spPr>
        </p:pic>
      </p:grpSp>
    </p:spTree>
    <p:extLst>
      <p:ext uri="{BB962C8B-B14F-4D97-AF65-F5344CB8AC3E}">
        <p14:creationId xmlns:p14="http://schemas.microsoft.com/office/powerpoint/2010/main" val="1727389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a city&#10;&#10;AI-generated content may be incorrect.">
            <a:extLst>
              <a:ext uri="{FF2B5EF4-FFF2-40B4-BE49-F238E27FC236}">
                <a16:creationId xmlns:a16="http://schemas.microsoft.com/office/drawing/2014/main" id="{CA1E2FBC-2E0C-D18C-1564-C6604731F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6" y="0"/>
            <a:ext cx="10598727" cy="6858000"/>
          </a:xfrm>
          <a:prstGeom prst="rect">
            <a:avLst/>
          </a:prstGeom>
        </p:spPr>
      </p:pic>
    </p:spTree>
    <p:extLst>
      <p:ext uri="{BB962C8B-B14F-4D97-AF65-F5344CB8AC3E}">
        <p14:creationId xmlns:p14="http://schemas.microsoft.com/office/powerpoint/2010/main" val="3007101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6D333-728C-D9AC-01EB-79727A5C165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62FCB53-A73C-DA22-0AF4-AA6CC730281C}"/>
              </a:ext>
            </a:extLst>
          </p:cNvPr>
          <p:cNvSpPr>
            <a:spLocks noGrp="1"/>
          </p:cNvSpPr>
          <p:nvPr>
            <p:ph type="title"/>
          </p:nvPr>
        </p:nvSpPr>
        <p:spPr>
          <a:xfrm>
            <a:off x="442232" y="171431"/>
            <a:ext cx="11307535" cy="731396"/>
          </a:xfrm>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7F5F9F0F-5C9E-BC37-23B8-FA028E4E86F0}"/>
              </a:ext>
            </a:extLst>
          </p:cNvPr>
          <p:cNvSpPr/>
          <p:nvPr/>
        </p:nvSpPr>
        <p:spPr>
          <a:xfrm>
            <a:off x="525584"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dirty="0">
                <a:latin typeface="Segoe UI" panose="020B0502040204020203" pitchFamily="34" charset="0"/>
                <a:cs typeface="Segoe UI" panose="020B0502040204020203" pitchFamily="34" charset="0"/>
              </a:rPr>
              <a:t>Part C: Growth Management</a:t>
            </a:r>
          </a:p>
        </p:txBody>
      </p:sp>
      <p:pic>
        <p:nvPicPr>
          <p:cNvPr id="15" name="Picture 14" descr="A map of a beach&#10;&#10;AI-generated content may be incorrect.">
            <a:extLst>
              <a:ext uri="{FF2B5EF4-FFF2-40B4-BE49-F238E27FC236}">
                <a16:creationId xmlns:a16="http://schemas.microsoft.com/office/drawing/2014/main" id="{95C166D1-0083-FB46-575B-6798517E4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300" y="3635682"/>
            <a:ext cx="3025777" cy="1957856"/>
          </a:xfrm>
          <a:prstGeom prst="rect">
            <a:avLst/>
          </a:prstGeom>
          <a:effectLst>
            <a:outerShdw blurRad="50800" dist="38100" dir="5400000" algn="t" rotWithShape="0">
              <a:prstClr val="black">
                <a:alpha val="40000"/>
              </a:prstClr>
            </a:outerShdw>
          </a:effectLst>
        </p:spPr>
      </p:pic>
      <p:sp>
        <p:nvSpPr>
          <p:cNvPr id="6" name="Rectangle: Rounded Corners 5">
            <a:extLst>
              <a:ext uri="{FF2B5EF4-FFF2-40B4-BE49-F238E27FC236}">
                <a16:creationId xmlns:a16="http://schemas.microsoft.com/office/drawing/2014/main" id="{D6BF6DFA-DE49-F116-1E29-1DE2EE021368}"/>
              </a:ext>
            </a:extLst>
          </p:cNvPr>
          <p:cNvSpPr/>
          <p:nvPr/>
        </p:nvSpPr>
        <p:spPr>
          <a:xfrm>
            <a:off x="525583" y="1371544"/>
            <a:ext cx="6102804" cy="4583629"/>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What is Important:</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There are a total of seven Strategic Growth Areas proposed as shown on </a:t>
            </a:r>
            <a:r>
              <a:rPr lang="en-CA" b="1" dirty="0">
                <a:solidFill>
                  <a:schemeClr val="tx1"/>
                </a:solidFill>
                <a:latin typeface="Segoe UI" panose="020B0502040204020203" pitchFamily="34" charset="0"/>
                <a:cs typeface="Segoe UI" panose="020B0502040204020203" pitchFamily="34" charset="0"/>
              </a:rPr>
              <a:t>Schedules A, A1 to A7</a:t>
            </a:r>
            <a:endParaRPr lang="en-CA" dirty="0">
              <a:solidFill>
                <a:schemeClr val="tx1"/>
              </a:solidFill>
              <a:latin typeface="Segoe UI" panose="020B0502040204020203" pitchFamily="34" charset="0"/>
              <a:cs typeface="Segoe UI" panose="020B0502040204020203" pitchFamily="34" charset="0"/>
            </a:endParaRP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Accommodate </a:t>
            </a:r>
            <a:r>
              <a:rPr lang="en-CA" b="1" dirty="0">
                <a:solidFill>
                  <a:schemeClr val="tx1"/>
                </a:solidFill>
                <a:latin typeface="Segoe UI" panose="020B0502040204020203" pitchFamily="34" charset="0"/>
                <a:cs typeface="Segoe UI" panose="020B0502040204020203" pitchFamily="34" charset="0"/>
              </a:rPr>
              <a:t>development, redevelopment and intensification</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Planned as </a:t>
            </a:r>
            <a:r>
              <a:rPr lang="en-CA" b="1" dirty="0">
                <a:solidFill>
                  <a:schemeClr val="tx1"/>
                </a:solidFill>
                <a:latin typeface="Segoe UI" panose="020B0502040204020203" pitchFamily="34" charset="0"/>
                <a:cs typeface="Segoe UI" panose="020B0502040204020203" pitchFamily="34" charset="0"/>
              </a:rPr>
              <a:t>compact, complete, walkable communities </a:t>
            </a:r>
            <a:r>
              <a:rPr lang="en-CA" dirty="0">
                <a:solidFill>
                  <a:schemeClr val="tx1"/>
                </a:solidFill>
                <a:latin typeface="Segoe UI" panose="020B0502040204020203" pitchFamily="34" charset="0"/>
                <a:cs typeface="Segoe UI" panose="020B0502040204020203" pitchFamily="34" charset="0"/>
              </a:rPr>
              <a:t>with a concentration and mix of land uses, including </a:t>
            </a:r>
            <a:r>
              <a:rPr lang="en-CA" b="1" dirty="0">
                <a:solidFill>
                  <a:schemeClr val="tx1"/>
                </a:solidFill>
                <a:latin typeface="Segoe UI" panose="020B0502040204020203" pitchFamily="34" charset="0"/>
                <a:cs typeface="Segoe UI" panose="020B0502040204020203" pitchFamily="34" charset="0"/>
              </a:rPr>
              <a:t>everyday amenities</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Provision of </a:t>
            </a:r>
            <a:r>
              <a:rPr lang="en-CA" b="1" dirty="0">
                <a:solidFill>
                  <a:schemeClr val="tx1"/>
                </a:solidFill>
                <a:latin typeface="Segoe UI" panose="020B0502040204020203" pitchFamily="34" charset="0"/>
                <a:cs typeface="Segoe UI" panose="020B0502040204020203" pitchFamily="34" charset="0"/>
              </a:rPr>
              <a:t>full municipal servicing </a:t>
            </a:r>
            <a:r>
              <a:rPr lang="en-CA" dirty="0">
                <a:solidFill>
                  <a:schemeClr val="tx1"/>
                </a:solidFill>
                <a:latin typeface="Segoe UI" panose="020B0502040204020203" pitchFamily="34" charset="0"/>
                <a:cs typeface="Segoe UI" panose="020B0502040204020203" pitchFamily="34" charset="0"/>
              </a:rPr>
              <a:t>and access to planned or existing </a:t>
            </a:r>
            <a:r>
              <a:rPr lang="en-CA" b="1" dirty="0">
                <a:solidFill>
                  <a:schemeClr val="tx1"/>
                </a:solidFill>
                <a:latin typeface="Segoe UI" panose="020B0502040204020203" pitchFamily="34" charset="0"/>
                <a:cs typeface="Segoe UI" panose="020B0502040204020203" pitchFamily="34" charset="0"/>
              </a:rPr>
              <a:t>transportation network</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Additional opportunities for the </a:t>
            </a:r>
            <a:r>
              <a:rPr lang="en-CA" b="1" dirty="0">
                <a:solidFill>
                  <a:schemeClr val="tx1"/>
                </a:solidFill>
                <a:latin typeface="Segoe UI" panose="020B0502040204020203" pitchFamily="34" charset="0"/>
                <a:cs typeface="Segoe UI" panose="020B0502040204020203" pitchFamily="34" charset="0"/>
              </a:rPr>
              <a:t>Town to support implementation</a:t>
            </a:r>
          </a:p>
          <a:p>
            <a:pPr marL="285750" indent="-285750">
              <a:spcBef>
                <a:spcPts val="1200"/>
              </a:spcBef>
              <a:buFont typeface="Arial" panose="020B0604020202020204" pitchFamily="34" charset="0"/>
              <a:buChar char="•"/>
            </a:pPr>
            <a:endParaRPr lang="en-CA" dirty="0">
              <a:solidFill>
                <a:schemeClr val="tx1"/>
              </a:solidFill>
              <a:latin typeface="Segoe UI" panose="020B0502040204020203" pitchFamily="34" charset="0"/>
              <a:cs typeface="Segoe UI" panose="020B0502040204020203" pitchFamily="34" charset="0"/>
            </a:endParaRPr>
          </a:p>
          <a:p>
            <a:pPr>
              <a:spcBef>
                <a:spcPts val="1200"/>
              </a:spcBef>
            </a:pPr>
            <a:endParaRPr lang="en-CA" dirty="0">
              <a:solidFill>
                <a:schemeClr val="tx1"/>
              </a:solidFill>
              <a:highlight>
                <a:srgbClr val="FFFF00"/>
              </a:highlight>
              <a:latin typeface="Segoe UI" panose="020B0502040204020203" pitchFamily="34" charset="0"/>
              <a:cs typeface="Segoe UI" panose="020B0502040204020203" pitchFamily="34" charset="0"/>
            </a:endParaRPr>
          </a:p>
          <a:p>
            <a:pPr>
              <a:spcBef>
                <a:spcPts val="1200"/>
              </a:spcBef>
            </a:pPr>
            <a:endParaRPr lang="en-CA" dirty="0">
              <a:solidFill>
                <a:schemeClr val="tx1"/>
              </a:solidFill>
              <a:highlight>
                <a:srgbClr val="FFFF00"/>
              </a:highlight>
              <a:latin typeface="Segoe UI" panose="020B0502040204020203" pitchFamily="34" charset="0"/>
              <a:cs typeface="Segoe UI" panose="020B0502040204020203" pitchFamily="34" charset="0"/>
            </a:endParaRPr>
          </a:p>
        </p:txBody>
      </p:sp>
      <p:sp>
        <p:nvSpPr>
          <p:cNvPr id="4" name="Rectangle: Rounded Corners 3">
            <a:extLst>
              <a:ext uri="{FF2B5EF4-FFF2-40B4-BE49-F238E27FC236}">
                <a16:creationId xmlns:a16="http://schemas.microsoft.com/office/drawing/2014/main" id="{032A57D1-7E9F-91B4-B2D8-BF87784E2500}"/>
              </a:ext>
            </a:extLst>
          </p:cNvPr>
          <p:cNvSpPr/>
          <p:nvPr/>
        </p:nvSpPr>
        <p:spPr>
          <a:xfrm>
            <a:off x="4494407" y="1006034"/>
            <a:ext cx="2915684" cy="432000"/>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US" b="1" dirty="0">
                <a:solidFill>
                  <a:schemeClr val="tx1"/>
                </a:solidFill>
                <a:latin typeface="Segoe UI" panose="020B0502040204020203" pitchFamily="34" charset="0"/>
                <a:cs typeface="Segoe UI" panose="020B0502040204020203" pitchFamily="34" charset="0"/>
              </a:rPr>
              <a:t>Strategic Growth Areas</a:t>
            </a:r>
            <a:endParaRPr lang="en-CA" b="1" dirty="0">
              <a:solidFill>
                <a:schemeClr val="tx1"/>
              </a:solidFill>
              <a:latin typeface="Segoe UI" panose="020B0502040204020203" pitchFamily="34" charset="0"/>
              <a:cs typeface="Segoe UI" panose="020B0502040204020203" pitchFamily="34" charset="0"/>
            </a:endParaRPr>
          </a:p>
        </p:txBody>
      </p:sp>
      <p:pic>
        <p:nvPicPr>
          <p:cNvPr id="11" name="Picture 10" descr="A map of a city&#10;&#10;AI-generated content may be incorrect.">
            <a:extLst>
              <a:ext uri="{FF2B5EF4-FFF2-40B4-BE49-F238E27FC236}">
                <a16:creationId xmlns:a16="http://schemas.microsoft.com/office/drawing/2014/main" id="{4DB4EB6C-9A2A-0EB2-76C7-6629032A5B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386674">
            <a:off x="6836381" y="2209535"/>
            <a:ext cx="3006544" cy="1945411"/>
          </a:xfrm>
          <a:prstGeom prst="rect">
            <a:avLst/>
          </a:prstGeom>
          <a:effectLst>
            <a:outerShdw blurRad="50800" dist="38100" dir="5400000" algn="t" rotWithShape="0">
              <a:prstClr val="black">
                <a:alpha val="40000"/>
              </a:prstClr>
            </a:outerShdw>
          </a:effectLst>
        </p:spPr>
      </p:pic>
      <p:pic>
        <p:nvPicPr>
          <p:cNvPr id="13" name="Picture 12" descr="A map of a city&#10;&#10;AI-generated content may be incorrect.">
            <a:extLst>
              <a:ext uri="{FF2B5EF4-FFF2-40B4-BE49-F238E27FC236}">
                <a16:creationId xmlns:a16="http://schemas.microsoft.com/office/drawing/2014/main" id="{80313574-9FA8-0EDC-AB7A-0982E57271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23154">
            <a:off x="8542113" y="2434785"/>
            <a:ext cx="2879831" cy="186342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457452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41EF4-81A3-1E61-22B3-D6D22E3C130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D46ECB-731C-3C23-6C0F-DB73662BAC24}"/>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E6E362A5-A028-908E-E7EA-0C3345C32DEB}"/>
              </a:ext>
            </a:extLst>
          </p:cNvPr>
          <p:cNvSpPr/>
          <p:nvPr/>
        </p:nvSpPr>
        <p:spPr>
          <a:xfrm>
            <a:off x="525584"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C: Growth Management</a:t>
            </a:r>
          </a:p>
        </p:txBody>
      </p:sp>
      <p:sp>
        <p:nvSpPr>
          <p:cNvPr id="6" name="Rectangle: Rounded Corners 5">
            <a:extLst>
              <a:ext uri="{FF2B5EF4-FFF2-40B4-BE49-F238E27FC236}">
                <a16:creationId xmlns:a16="http://schemas.microsoft.com/office/drawing/2014/main" id="{E7AC3F02-6EF4-5FF5-6775-E898115AE45D}"/>
              </a:ext>
            </a:extLst>
          </p:cNvPr>
          <p:cNvSpPr/>
          <p:nvPr/>
        </p:nvSpPr>
        <p:spPr>
          <a:xfrm>
            <a:off x="525583" y="1371544"/>
            <a:ext cx="6102804" cy="4583629"/>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What is Important:</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Focuses more on appropriate </a:t>
            </a:r>
            <a:r>
              <a:rPr lang="en-CA" b="1" dirty="0">
                <a:solidFill>
                  <a:schemeClr val="tx1"/>
                </a:solidFill>
                <a:latin typeface="Segoe UI" panose="020B0502040204020203" pitchFamily="34" charset="0"/>
                <a:cs typeface="Segoe UI" panose="020B0502040204020203" pitchFamily="34" charset="0"/>
              </a:rPr>
              <a:t>scale, massing, setbacks, and design</a:t>
            </a:r>
            <a:r>
              <a:rPr lang="en-CA" dirty="0">
                <a:solidFill>
                  <a:schemeClr val="tx1"/>
                </a:solidFill>
                <a:latin typeface="Segoe UI" panose="020B0502040204020203" pitchFamily="34" charset="0"/>
                <a:cs typeface="Segoe UI" panose="020B0502040204020203" pitchFamily="34" charset="0"/>
              </a:rPr>
              <a:t>; all relative to surrounding land use context</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Built Form </a:t>
            </a:r>
            <a:r>
              <a:rPr lang="en-CA" dirty="0">
                <a:solidFill>
                  <a:schemeClr val="tx1"/>
                </a:solidFill>
                <a:latin typeface="Segoe UI" panose="020B0502040204020203" pitchFamily="34" charset="0"/>
                <a:cs typeface="Segoe UI" panose="020B0502040204020203" pitchFamily="34" charset="0"/>
              </a:rPr>
              <a:t>is principally guided based on height and road classification, but is also subject to </a:t>
            </a:r>
            <a:r>
              <a:rPr lang="en-CA" b="1" dirty="0">
                <a:solidFill>
                  <a:schemeClr val="tx1"/>
                </a:solidFill>
                <a:latin typeface="Segoe UI" panose="020B0502040204020203" pitchFamily="34" charset="0"/>
                <a:cs typeface="Segoe UI" panose="020B0502040204020203" pitchFamily="34" charset="0"/>
              </a:rPr>
              <a:t>specific development criteria </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The Built Form policies would take precedence over all Secondary Plans, </a:t>
            </a:r>
            <a:r>
              <a:rPr lang="en-CA" b="1" dirty="0">
                <a:solidFill>
                  <a:schemeClr val="tx1"/>
                </a:solidFill>
                <a:latin typeface="Segoe UI" panose="020B0502040204020203" pitchFamily="34" charset="0"/>
                <a:cs typeface="Segoe UI" panose="020B0502040204020203" pitchFamily="34" charset="0"/>
              </a:rPr>
              <a:t>except for the Crystal Beach Secondary Plan</a:t>
            </a:r>
          </a:p>
          <a:p>
            <a:pPr marL="285750" indent="-285750">
              <a:spcBef>
                <a:spcPts val="1200"/>
              </a:spcBef>
              <a:buFont typeface="Arial" panose="020B0604020202020204" pitchFamily="34" charset="0"/>
              <a:buChar char="•"/>
            </a:pPr>
            <a:endParaRPr lang="en-CA" dirty="0">
              <a:solidFill>
                <a:schemeClr val="tx1"/>
              </a:solidFill>
              <a:latin typeface="Segoe UI" panose="020B0502040204020203" pitchFamily="34" charset="0"/>
              <a:cs typeface="Segoe UI" panose="020B0502040204020203" pitchFamily="34" charset="0"/>
            </a:endParaRPr>
          </a:p>
          <a:p>
            <a:pPr>
              <a:spcBef>
                <a:spcPts val="1200"/>
              </a:spcBef>
            </a:pPr>
            <a:endParaRPr lang="en-CA" dirty="0">
              <a:solidFill>
                <a:schemeClr val="tx1"/>
              </a:solidFill>
              <a:highlight>
                <a:srgbClr val="FFFF00"/>
              </a:highlight>
              <a:latin typeface="Segoe UI" panose="020B0502040204020203" pitchFamily="34" charset="0"/>
              <a:cs typeface="Segoe UI" panose="020B0502040204020203" pitchFamily="34" charset="0"/>
            </a:endParaRPr>
          </a:p>
        </p:txBody>
      </p:sp>
      <p:sp>
        <p:nvSpPr>
          <p:cNvPr id="4" name="Rectangle: Rounded Corners 3">
            <a:extLst>
              <a:ext uri="{FF2B5EF4-FFF2-40B4-BE49-F238E27FC236}">
                <a16:creationId xmlns:a16="http://schemas.microsoft.com/office/drawing/2014/main" id="{56898A8D-EB2B-C4B0-147D-DE10610E4031}"/>
              </a:ext>
            </a:extLst>
          </p:cNvPr>
          <p:cNvSpPr/>
          <p:nvPr/>
        </p:nvSpPr>
        <p:spPr>
          <a:xfrm>
            <a:off x="4494407" y="1006034"/>
            <a:ext cx="2052000" cy="432000"/>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US" b="1">
                <a:solidFill>
                  <a:schemeClr val="tx1"/>
                </a:solidFill>
                <a:latin typeface="Segoe UI" panose="020B0502040204020203" pitchFamily="34" charset="0"/>
                <a:cs typeface="Segoe UI" panose="020B0502040204020203" pitchFamily="34" charset="0"/>
              </a:rPr>
              <a:t>Built Form</a:t>
            </a:r>
            <a:endParaRPr lang="en-CA" b="1">
              <a:solidFill>
                <a:schemeClr val="tx1"/>
              </a:solidFill>
              <a:latin typeface="Segoe UI" panose="020B0502040204020203" pitchFamily="34" charset="0"/>
              <a:cs typeface="Segoe UI" panose="020B0502040204020203" pitchFamily="34" charset="0"/>
            </a:endParaRPr>
          </a:p>
        </p:txBody>
      </p:sp>
      <p:pic>
        <p:nvPicPr>
          <p:cNvPr id="2" name="Graphic 1" descr="Comment Add with solid fill">
            <a:extLst>
              <a:ext uri="{FF2B5EF4-FFF2-40B4-BE49-F238E27FC236}">
                <a16:creationId xmlns:a16="http://schemas.microsoft.com/office/drawing/2014/main" id="{6A54E898-2469-A4F7-DC8A-31C1784400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93129" y="2799531"/>
            <a:ext cx="629469" cy="629469"/>
          </a:xfrm>
          <a:prstGeom prst="rect">
            <a:avLst/>
          </a:prstGeom>
        </p:spPr>
      </p:pic>
      <p:graphicFrame>
        <p:nvGraphicFramePr>
          <p:cNvPr id="7" name="Table 6">
            <a:extLst>
              <a:ext uri="{FF2B5EF4-FFF2-40B4-BE49-F238E27FC236}">
                <a16:creationId xmlns:a16="http://schemas.microsoft.com/office/drawing/2014/main" id="{EF0C2C1F-C572-2618-DDD6-C6386404000D}"/>
              </a:ext>
            </a:extLst>
          </p:cNvPr>
          <p:cNvGraphicFramePr>
            <a:graphicFrameLocks noGrp="1"/>
          </p:cNvGraphicFramePr>
          <p:nvPr>
            <p:extLst>
              <p:ext uri="{D42A27DB-BD31-4B8C-83A1-F6EECF244321}">
                <p14:modId xmlns:p14="http://schemas.microsoft.com/office/powerpoint/2010/main" val="3654537969"/>
              </p:ext>
            </p:extLst>
          </p:nvPr>
        </p:nvGraphicFramePr>
        <p:xfrm>
          <a:off x="6698002" y="2344249"/>
          <a:ext cx="5202000" cy="2499895"/>
        </p:xfrm>
        <a:graphic>
          <a:graphicData uri="http://schemas.openxmlformats.org/drawingml/2006/table">
            <a:tbl>
              <a:tblPr firstRow="1" bandRow="1">
                <a:tableStyleId>{5C22544A-7EE6-4342-B048-85BDC9FD1C3A}</a:tableStyleId>
              </a:tblPr>
              <a:tblGrid>
                <a:gridCol w="1657886">
                  <a:extLst>
                    <a:ext uri="{9D8B030D-6E8A-4147-A177-3AD203B41FA5}">
                      <a16:colId xmlns:a16="http://schemas.microsoft.com/office/drawing/2014/main" val="2883789345"/>
                    </a:ext>
                  </a:extLst>
                </a:gridCol>
                <a:gridCol w="1506530">
                  <a:extLst>
                    <a:ext uri="{9D8B030D-6E8A-4147-A177-3AD203B41FA5}">
                      <a16:colId xmlns:a16="http://schemas.microsoft.com/office/drawing/2014/main" val="4037210125"/>
                    </a:ext>
                  </a:extLst>
                </a:gridCol>
                <a:gridCol w="2037584">
                  <a:extLst>
                    <a:ext uri="{9D8B030D-6E8A-4147-A177-3AD203B41FA5}">
                      <a16:colId xmlns:a16="http://schemas.microsoft.com/office/drawing/2014/main" val="2887208493"/>
                    </a:ext>
                  </a:extLst>
                </a:gridCol>
              </a:tblGrid>
              <a:tr h="589707">
                <a:tc>
                  <a:txBody>
                    <a:bodyPr/>
                    <a:lstStyle/>
                    <a:p>
                      <a:pPr marL="0" marR="0" algn="ctr">
                        <a:spcBef>
                          <a:spcPts val="600"/>
                        </a:spcBef>
                        <a:spcAft>
                          <a:spcPts val="600"/>
                        </a:spcAft>
                      </a:pPr>
                      <a:r>
                        <a:rPr lang="en-CA" sz="1400" b="1" kern="100">
                          <a:solidFill>
                            <a:schemeClr val="bg1"/>
                          </a:solidFill>
                          <a:effectLst/>
                          <a:latin typeface="Segoe UI" panose="020B0502040204020203" pitchFamily="34" charset="0"/>
                          <a:ea typeface="Malgun Gothic" panose="020B0503020000020004" pitchFamily="34" charset="-127"/>
                          <a:cs typeface="Segoe UI" panose="020B0502040204020203" pitchFamily="34" charset="0"/>
                        </a:rPr>
                        <a:t>Road Classification</a:t>
                      </a:r>
                      <a:endParaRPr lang="en-CA" sz="1400" kern="100">
                        <a:solidFill>
                          <a:schemeClr val="bg1"/>
                        </a:solidFill>
                        <a:effectLst/>
                        <a:latin typeface="Segoe UI" panose="020B0502040204020203" pitchFamily="34" charset="0"/>
                        <a:ea typeface="Malgun Gothic" panose="020B0503020000020004" pitchFamily="34" charset="-127"/>
                        <a:cs typeface="Segoe UI" panose="020B0502040204020203" pitchFamily="34" charset="0"/>
                      </a:endParaRPr>
                    </a:p>
                  </a:txBody>
                  <a:tcPr marL="68580" marR="68580" marT="0" marB="0" anchor="ctr"/>
                </a:tc>
                <a:tc>
                  <a:txBody>
                    <a:bodyPr/>
                    <a:lstStyle/>
                    <a:p>
                      <a:pPr marL="0" marR="0" algn="ctr">
                        <a:spcBef>
                          <a:spcPts val="600"/>
                        </a:spcBef>
                        <a:spcAft>
                          <a:spcPts val="600"/>
                        </a:spcAft>
                      </a:pPr>
                      <a:r>
                        <a:rPr lang="en-CA" sz="1400" b="1" kern="100" dirty="0">
                          <a:solidFill>
                            <a:schemeClr val="bg1"/>
                          </a:solidFill>
                          <a:effectLst/>
                          <a:latin typeface="Segoe UI" panose="020B0502040204020203" pitchFamily="34" charset="0"/>
                          <a:ea typeface="Malgun Gothic" panose="020B0503020000020004" pitchFamily="34" charset="-127"/>
                          <a:cs typeface="Segoe UI" panose="020B0502040204020203" pitchFamily="34" charset="0"/>
                        </a:rPr>
                        <a:t>Permitted Built Form</a:t>
                      </a:r>
                      <a:endParaRPr lang="en-CA" sz="1400" kern="100" dirty="0">
                        <a:solidFill>
                          <a:schemeClr val="bg1"/>
                        </a:solidFill>
                        <a:effectLst/>
                        <a:latin typeface="Segoe UI" panose="020B0502040204020203" pitchFamily="34" charset="0"/>
                        <a:ea typeface="Malgun Gothic" panose="020B0503020000020004" pitchFamily="34" charset="-127"/>
                        <a:cs typeface="Segoe UI" panose="020B0502040204020203" pitchFamily="34" charset="0"/>
                      </a:endParaRPr>
                    </a:p>
                  </a:txBody>
                  <a:tcPr marL="68580" marR="68580" marT="0" marB="0" anchor="ctr"/>
                </a:tc>
                <a:tc>
                  <a:txBody>
                    <a:bodyPr/>
                    <a:lstStyle/>
                    <a:p>
                      <a:pPr marL="0" marR="0" algn="ctr">
                        <a:spcBef>
                          <a:spcPts val="600"/>
                        </a:spcBef>
                        <a:spcAft>
                          <a:spcPts val="600"/>
                        </a:spcAft>
                      </a:pPr>
                      <a:r>
                        <a:rPr lang="en-CA" sz="1400" b="1" kern="100">
                          <a:solidFill>
                            <a:schemeClr val="bg1"/>
                          </a:solidFill>
                          <a:effectLst/>
                          <a:latin typeface="Segoe UI" panose="020B0502040204020203" pitchFamily="34" charset="0"/>
                          <a:ea typeface="Malgun Gothic" panose="020B0503020000020004" pitchFamily="34" charset="-127"/>
                          <a:cs typeface="Segoe UI" panose="020B0502040204020203" pitchFamily="34" charset="0"/>
                        </a:rPr>
                        <a:t>Maximum Permitted Height</a:t>
                      </a:r>
                      <a:endParaRPr lang="en-CA" sz="1400" kern="100">
                        <a:solidFill>
                          <a:schemeClr val="bg1"/>
                        </a:solidFill>
                        <a:effectLst/>
                        <a:latin typeface="Segoe UI" panose="020B0502040204020203" pitchFamily="34" charset="0"/>
                        <a:ea typeface="Malgun Gothic" panose="020B0503020000020004" pitchFamily="34" charset="-127"/>
                        <a:cs typeface="Segoe UI" panose="020B0502040204020203" pitchFamily="34" charset="0"/>
                      </a:endParaRPr>
                    </a:p>
                  </a:txBody>
                  <a:tcPr marL="68580" marR="68580" marT="0" marB="0" anchor="ctr"/>
                </a:tc>
                <a:extLst>
                  <a:ext uri="{0D108BD9-81ED-4DB2-BD59-A6C34878D82A}">
                    <a16:rowId xmlns:a16="http://schemas.microsoft.com/office/drawing/2014/main" val="2095595902"/>
                  </a:ext>
                </a:extLst>
              </a:tr>
              <a:tr h="589707">
                <a:tc>
                  <a:txBody>
                    <a:bodyPr/>
                    <a:lstStyle/>
                    <a:p>
                      <a:pPr marL="67945" marR="0" algn="ctr">
                        <a:lnSpc>
                          <a:spcPts val="1170"/>
                        </a:lnSpc>
                      </a:pPr>
                      <a:r>
                        <a:rPr lang="en-US" sz="1400" b="1" kern="100">
                          <a:effectLst/>
                          <a:latin typeface="Segoe UI" panose="020B0502040204020203" pitchFamily="34" charset="0"/>
                          <a:ea typeface="Arial" panose="020B0604020202020204" pitchFamily="34" charset="0"/>
                          <a:cs typeface="Segoe UI" panose="020B0502040204020203" pitchFamily="34" charset="0"/>
                        </a:rPr>
                        <a:t>Local </a:t>
                      </a:r>
                      <a:endParaRPr lang="en-CA" sz="1400" kern="100">
                        <a:effectLst/>
                        <a:latin typeface="Segoe UI" panose="020B0502040204020203" pitchFamily="34" charset="0"/>
                        <a:ea typeface="Arial" panose="020B0604020202020204" pitchFamily="34" charset="0"/>
                        <a:cs typeface="Segoe UI" panose="020B0502040204020203" pitchFamily="34" charset="0"/>
                      </a:endParaRPr>
                    </a:p>
                  </a:txBody>
                  <a:tcPr marL="68580" marR="68580" marT="0" marB="0" anchor="ctr"/>
                </a:tc>
                <a:tc>
                  <a:txBody>
                    <a:bodyPr/>
                    <a:lstStyle/>
                    <a:p>
                      <a:pPr marL="67945" marR="0" algn="ctr">
                        <a:lnSpc>
                          <a:spcPts val="1170"/>
                        </a:lnSpc>
                      </a:pPr>
                      <a:r>
                        <a:rPr lang="en-US" sz="1400" b="0" kern="100">
                          <a:effectLst/>
                          <a:latin typeface="Segoe UI" panose="020B0502040204020203" pitchFamily="34" charset="0"/>
                          <a:ea typeface="Arial" panose="020B0604020202020204" pitchFamily="34" charset="0"/>
                          <a:cs typeface="Segoe UI" panose="020B0502040204020203" pitchFamily="34" charset="0"/>
                        </a:rPr>
                        <a:t>Low-rise </a:t>
                      </a:r>
                      <a:endParaRPr lang="en-CA" sz="1400" b="0" kern="100">
                        <a:effectLst/>
                        <a:latin typeface="Segoe UI" panose="020B0502040204020203" pitchFamily="34" charset="0"/>
                        <a:ea typeface="Arial" panose="020B0604020202020204" pitchFamily="34" charset="0"/>
                        <a:cs typeface="Segoe UI" panose="020B0502040204020203" pitchFamily="34" charset="0"/>
                      </a:endParaRPr>
                    </a:p>
                  </a:txBody>
                  <a:tcPr marL="68580" marR="68580" marT="0" marB="0" anchor="ctr"/>
                </a:tc>
                <a:tc>
                  <a:txBody>
                    <a:bodyPr/>
                    <a:lstStyle/>
                    <a:p>
                      <a:pPr marL="67945" marR="0" algn="ctr">
                        <a:lnSpc>
                          <a:spcPts val="1170"/>
                        </a:lnSpc>
                      </a:pPr>
                      <a:r>
                        <a:rPr lang="en-US" sz="1400" b="0" kern="100" dirty="0">
                          <a:effectLst/>
                          <a:latin typeface="Segoe UI" panose="020B0502040204020203" pitchFamily="34" charset="0"/>
                          <a:ea typeface="Arial" panose="020B0604020202020204" pitchFamily="34" charset="0"/>
                          <a:cs typeface="Segoe UI" panose="020B0502040204020203" pitchFamily="34" charset="0"/>
                        </a:rPr>
                        <a:t>Up to 3-storeys</a:t>
                      </a:r>
                      <a:endParaRPr lang="en-CA" sz="1400" b="0" kern="100" dirty="0">
                        <a:effectLst/>
                        <a:latin typeface="Segoe UI" panose="020B0502040204020203" pitchFamily="34" charset="0"/>
                        <a:ea typeface="Arial" panose="020B060402020202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2515660262"/>
                  </a:ext>
                </a:extLst>
              </a:tr>
              <a:tr h="589707">
                <a:tc>
                  <a:txBody>
                    <a:bodyPr/>
                    <a:lstStyle/>
                    <a:p>
                      <a:pPr marL="67945" marR="0" algn="ctr">
                        <a:lnSpc>
                          <a:spcPts val="1170"/>
                        </a:lnSpc>
                      </a:pPr>
                      <a:r>
                        <a:rPr lang="en-US" sz="1400" b="1" kern="100" dirty="0">
                          <a:effectLst/>
                          <a:latin typeface="Segoe UI" panose="020B0502040204020203" pitchFamily="34" charset="0"/>
                          <a:ea typeface="Arial" panose="020B0604020202020204" pitchFamily="34" charset="0"/>
                          <a:cs typeface="Segoe UI" panose="020B0502040204020203" pitchFamily="34" charset="0"/>
                        </a:rPr>
                        <a:t>Collector </a:t>
                      </a:r>
                      <a:endParaRPr lang="en-CA" sz="1400" kern="100" dirty="0">
                        <a:effectLst/>
                        <a:latin typeface="Segoe UI" panose="020B0502040204020203" pitchFamily="34" charset="0"/>
                        <a:ea typeface="Arial" panose="020B0604020202020204" pitchFamily="34" charset="0"/>
                        <a:cs typeface="Segoe UI" panose="020B0502040204020203" pitchFamily="34" charset="0"/>
                      </a:endParaRPr>
                    </a:p>
                  </a:txBody>
                  <a:tcPr marL="68580" marR="68580" marT="0" marB="0" anchor="ctr"/>
                </a:tc>
                <a:tc>
                  <a:txBody>
                    <a:bodyPr/>
                    <a:lstStyle/>
                    <a:p>
                      <a:pPr marL="67945" marR="0" algn="ctr">
                        <a:lnSpc>
                          <a:spcPts val="1170"/>
                        </a:lnSpc>
                      </a:pPr>
                      <a:r>
                        <a:rPr lang="en-US" sz="1400" kern="100" dirty="0">
                          <a:effectLst/>
                          <a:latin typeface="Segoe UI" panose="020B0502040204020203" pitchFamily="34" charset="0"/>
                          <a:ea typeface="Arial" panose="020B0604020202020204" pitchFamily="34" charset="0"/>
                          <a:cs typeface="Segoe UI" panose="020B0502040204020203" pitchFamily="34" charset="0"/>
                        </a:rPr>
                        <a:t>Mid-rise</a:t>
                      </a:r>
                      <a:endParaRPr lang="en-CA" sz="1400" kern="100" dirty="0">
                        <a:effectLst/>
                        <a:latin typeface="Segoe UI" panose="020B0502040204020203" pitchFamily="34" charset="0"/>
                        <a:ea typeface="Arial" panose="020B0604020202020204" pitchFamily="34" charset="0"/>
                        <a:cs typeface="Segoe UI" panose="020B0502040204020203" pitchFamily="34" charset="0"/>
                      </a:endParaRPr>
                    </a:p>
                  </a:txBody>
                  <a:tcPr marL="68580" marR="68580" marT="0" marB="0" anchor="ctr"/>
                </a:tc>
                <a:tc>
                  <a:txBody>
                    <a:bodyPr/>
                    <a:lstStyle/>
                    <a:p>
                      <a:pPr marL="67945" marR="0" algn="ctr">
                        <a:lnSpc>
                          <a:spcPts val="1170"/>
                        </a:lnSpc>
                      </a:pPr>
                      <a:r>
                        <a:rPr lang="en-US" sz="1400" kern="100">
                          <a:effectLst/>
                          <a:latin typeface="Segoe UI" panose="020B0502040204020203" pitchFamily="34" charset="0"/>
                          <a:ea typeface="Arial" panose="020B0604020202020204" pitchFamily="34" charset="0"/>
                          <a:cs typeface="Segoe UI" panose="020B0502040204020203" pitchFamily="34" charset="0"/>
                        </a:rPr>
                        <a:t>Up to 6-storeys</a:t>
                      </a:r>
                      <a:endParaRPr lang="en-CA" sz="1400" kern="100">
                        <a:effectLst/>
                        <a:latin typeface="Segoe UI" panose="020B0502040204020203" pitchFamily="34" charset="0"/>
                        <a:ea typeface="Arial" panose="020B060402020202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559547893"/>
                  </a:ext>
                </a:extLst>
              </a:tr>
              <a:tr h="730774">
                <a:tc>
                  <a:txBody>
                    <a:bodyPr/>
                    <a:lstStyle/>
                    <a:p>
                      <a:pPr marL="67945" marR="0" algn="ctr">
                        <a:lnSpc>
                          <a:spcPts val="1170"/>
                        </a:lnSpc>
                      </a:pPr>
                      <a:r>
                        <a:rPr lang="en-US" sz="1400" b="1" kern="100">
                          <a:effectLst/>
                          <a:latin typeface="Segoe UI" panose="020B0502040204020203" pitchFamily="34" charset="0"/>
                          <a:ea typeface="Arial" panose="020B0604020202020204" pitchFamily="34" charset="0"/>
                          <a:cs typeface="Segoe UI" panose="020B0502040204020203" pitchFamily="34" charset="0"/>
                        </a:rPr>
                        <a:t>Arterial or Regional</a:t>
                      </a:r>
                      <a:endParaRPr lang="en-CA" sz="1400" kern="100">
                        <a:effectLst/>
                        <a:latin typeface="Segoe UI" panose="020B0502040204020203" pitchFamily="34" charset="0"/>
                        <a:ea typeface="Arial" panose="020B0604020202020204" pitchFamily="34" charset="0"/>
                        <a:cs typeface="Segoe UI" panose="020B0502040204020203" pitchFamily="34" charset="0"/>
                      </a:endParaRPr>
                    </a:p>
                  </a:txBody>
                  <a:tcPr marL="68580" marR="68580" marT="0" marB="0" anchor="ctr"/>
                </a:tc>
                <a:tc>
                  <a:txBody>
                    <a:bodyPr/>
                    <a:lstStyle/>
                    <a:p>
                      <a:pPr marL="67945" marR="0" algn="ctr">
                        <a:lnSpc>
                          <a:spcPts val="1170"/>
                        </a:lnSpc>
                      </a:pPr>
                      <a:r>
                        <a:rPr lang="en-US" sz="1400" kern="100">
                          <a:effectLst/>
                          <a:latin typeface="Segoe UI" panose="020B0502040204020203" pitchFamily="34" charset="0"/>
                          <a:ea typeface="Arial" panose="020B0604020202020204" pitchFamily="34" charset="0"/>
                          <a:cs typeface="Segoe UI" panose="020B0502040204020203" pitchFamily="34" charset="0"/>
                        </a:rPr>
                        <a:t>High-rise</a:t>
                      </a:r>
                      <a:endParaRPr lang="en-CA" sz="1400" kern="100">
                        <a:effectLst/>
                        <a:latin typeface="Segoe UI" panose="020B0502040204020203" pitchFamily="34" charset="0"/>
                        <a:ea typeface="Arial" panose="020B0604020202020204" pitchFamily="34" charset="0"/>
                        <a:cs typeface="Segoe UI" panose="020B0502040204020203" pitchFamily="34" charset="0"/>
                      </a:endParaRPr>
                    </a:p>
                  </a:txBody>
                  <a:tcPr marL="68580" marR="68580" marT="0" marB="0" anchor="ctr"/>
                </a:tc>
                <a:tc>
                  <a:txBody>
                    <a:bodyPr/>
                    <a:lstStyle/>
                    <a:p>
                      <a:pPr marL="67945" marR="0" algn="ctr">
                        <a:lnSpc>
                          <a:spcPct val="100000"/>
                        </a:lnSpc>
                      </a:pPr>
                      <a:r>
                        <a:rPr lang="en-CA" sz="1400" kern="100" dirty="0">
                          <a:effectLst/>
                          <a:latin typeface="Segoe UI" panose="020B0502040204020203" pitchFamily="34" charset="0"/>
                          <a:ea typeface="Arial" panose="020B0604020202020204" pitchFamily="34" charset="0"/>
                          <a:cs typeface="Segoe UI" panose="020B0502040204020203" pitchFamily="34" charset="0"/>
                        </a:rPr>
                        <a:t>Up to 8-storeys</a:t>
                      </a:r>
                      <a:r>
                        <a:rPr lang="en-US" sz="1400" b="1" kern="100" dirty="0">
                          <a:effectLst/>
                          <a:latin typeface="Segoe UI" panose="020B0502040204020203" pitchFamily="34" charset="0"/>
                          <a:ea typeface="Arial" panose="020B0604020202020204" pitchFamily="34" charset="0"/>
                          <a:cs typeface="Segoe UI" panose="020B0502040204020203" pitchFamily="34" charset="0"/>
                        </a:rPr>
                        <a:t>*</a:t>
                      </a:r>
                      <a:endParaRPr lang="en-CA" sz="1400" b="1" kern="100" dirty="0">
                        <a:effectLst/>
                        <a:latin typeface="Segoe UI" panose="020B0502040204020203" pitchFamily="34" charset="0"/>
                        <a:ea typeface="Arial" panose="020B060402020202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2881577808"/>
                  </a:ext>
                </a:extLst>
              </a:tr>
            </a:tbl>
          </a:graphicData>
        </a:graphic>
      </p:graphicFrame>
      <p:sp>
        <p:nvSpPr>
          <p:cNvPr id="8" name="TextBox 7">
            <a:extLst>
              <a:ext uri="{FF2B5EF4-FFF2-40B4-BE49-F238E27FC236}">
                <a16:creationId xmlns:a16="http://schemas.microsoft.com/office/drawing/2014/main" id="{C09A0555-79FA-CF32-95A8-D377256A042A}"/>
              </a:ext>
            </a:extLst>
          </p:cNvPr>
          <p:cNvSpPr txBox="1"/>
          <p:nvPr/>
        </p:nvSpPr>
        <p:spPr>
          <a:xfrm>
            <a:off x="6698002" y="1974917"/>
            <a:ext cx="4495800" cy="338554"/>
          </a:xfrm>
          <a:prstGeom prst="rect">
            <a:avLst/>
          </a:prstGeom>
          <a:noFill/>
        </p:spPr>
        <p:txBody>
          <a:bodyPr wrap="square" rtlCol="0">
            <a:spAutoFit/>
          </a:bodyPr>
          <a:lstStyle/>
          <a:p>
            <a:r>
              <a:rPr lang="en-CA" sz="1600" b="1" dirty="0">
                <a:latin typeface="Segoe UI" panose="020B0502040204020203" pitchFamily="34" charset="0"/>
                <a:cs typeface="Segoe UI" panose="020B0502040204020203" pitchFamily="34" charset="0"/>
              </a:rPr>
              <a:t>Policy C.5.2</a:t>
            </a:r>
          </a:p>
        </p:txBody>
      </p:sp>
      <p:sp>
        <p:nvSpPr>
          <p:cNvPr id="9" name="TextBox 8">
            <a:extLst>
              <a:ext uri="{FF2B5EF4-FFF2-40B4-BE49-F238E27FC236}">
                <a16:creationId xmlns:a16="http://schemas.microsoft.com/office/drawing/2014/main" id="{3BC86A85-B641-42A6-28C3-F6F01C023550}"/>
              </a:ext>
            </a:extLst>
          </p:cNvPr>
          <p:cNvSpPr txBox="1"/>
          <p:nvPr/>
        </p:nvSpPr>
        <p:spPr>
          <a:xfrm>
            <a:off x="6698002" y="4883927"/>
            <a:ext cx="5202000" cy="830997"/>
          </a:xfrm>
          <a:prstGeom prst="rect">
            <a:avLst/>
          </a:prstGeom>
          <a:noFill/>
        </p:spPr>
        <p:txBody>
          <a:bodyPr wrap="square">
            <a:spAutoFit/>
          </a:bodyPr>
          <a:lstStyle/>
          <a:p>
            <a:r>
              <a:rPr lang="en-CA" sz="1600" b="1" dirty="0">
                <a:latin typeface="Segoe UI" panose="020B0502040204020203" pitchFamily="34" charset="0"/>
                <a:ea typeface="Malgun Gothic" panose="020B0503020000020004" pitchFamily="34" charset="-127"/>
                <a:cs typeface="Segoe UI" panose="020B0502040204020203" pitchFamily="34" charset="0"/>
              </a:rPr>
              <a:t>* </a:t>
            </a:r>
            <a:r>
              <a:rPr lang="en-CA" sz="1600" dirty="0">
                <a:effectLst/>
                <a:latin typeface="Segoe UI" panose="020B0502040204020203" pitchFamily="34" charset="0"/>
                <a:ea typeface="Malgun Gothic" panose="020B0503020000020004" pitchFamily="34" charset="-127"/>
                <a:cs typeface="Segoe UI" panose="020B0502040204020203" pitchFamily="34" charset="0"/>
              </a:rPr>
              <a:t>In the Garrison Road Strategic Growth Area</a:t>
            </a:r>
            <a:r>
              <a:rPr lang="en-CA" sz="1600" dirty="0">
                <a:latin typeface="Segoe UI" panose="020B0502040204020203" pitchFamily="34" charset="0"/>
                <a:ea typeface="Malgun Gothic" panose="020B0503020000020004" pitchFamily="34" charset="-127"/>
                <a:cs typeface="Segoe UI" panose="020B0502040204020203" pitchFamily="34" charset="0"/>
              </a:rPr>
              <a:t> </a:t>
            </a:r>
            <a:r>
              <a:rPr lang="en-CA" sz="1600" dirty="0">
                <a:effectLst/>
                <a:latin typeface="Segoe UI" panose="020B0502040204020203" pitchFamily="34" charset="0"/>
                <a:ea typeface="Malgun Gothic" panose="020B0503020000020004" pitchFamily="34" charset="-127"/>
                <a:cs typeface="Segoe UI" panose="020B0502040204020203" pitchFamily="34" charset="0"/>
              </a:rPr>
              <a:t>and the Strategic Economic Area land use designation</a:t>
            </a:r>
            <a:r>
              <a:rPr lang="en-CA" sz="1600" dirty="0">
                <a:latin typeface="Segoe UI" panose="020B0502040204020203" pitchFamily="34" charset="0"/>
                <a:ea typeface="Malgun Gothic" panose="020B0503020000020004" pitchFamily="34" charset="-127"/>
                <a:cs typeface="Segoe UI" panose="020B0502040204020203" pitchFamily="34" charset="0"/>
              </a:rPr>
              <a:t> </a:t>
            </a:r>
            <a:r>
              <a:rPr lang="en-CA" sz="1600" dirty="0">
                <a:effectLst/>
                <a:latin typeface="Segoe UI" panose="020B0502040204020203" pitchFamily="34" charset="0"/>
                <a:ea typeface="Malgun Gothic" panose="020B0503020000020004" pitchFamily="34" charset="-127"/>
                <a:cs typeface="Segoe UI" panose="020B0502040204020203" pitchFamily="34" charset="0"/>
              </a:rPr>
              <a:t>the maximum permitted height is 10-storeys.</a:t>
            </a:r>
            <a:endParaRPr lang="en-CA" sz="1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7359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42049-E14B-86C1-6093-EB41D2D68F9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E25AE30-717D-33A9-18FF-5A5BC16E1429}"/>
              </a:ext>
            </a:extLst>
          </p:cNvPr>
          <p:cNvSpPr txBox="1"/>
          <p:nvPr/>
        </p:nvSpPr>
        <p:spPr>
          <a:xfrm>
            <a:off x="6568020" y="199332"/>
            <a:ext cx="5350115" cy="5955268"/>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spcBef>
                <a:spcPts val="1200"/>
              </a:spcBef>
            </a:pPr>
            <a:r>
              <a:rPr lang="en-US" b="0" i="0" dirty="0">
                <a:solidFill>
                  <a:srgbClr val="242424"/>
                </a:solidFill>
                <a:effectLst/>
                <a:latin typeface="Segoe UI" panose="020B0502040204020203" pitchFamily="34" charset="0"/>
                <a:cs typeface="Segoe UI" panose="020B0502040204020203" pitchFamily="34" charset="0"/>
              </a:rPr>
              <a:t>Before establishing a </a:t>
            </a:r>
            <a:r>
              <a:rPr lang="en-US" b="1" i="0" dirty="0">
                <a:solidFill>
                  <a:srgbClr val="08779A"/>
                </a:solidFill>
                <a:effectLst/>
                <a:latin typeface="Segoe UI" panose="020B0502040204020203" pitchFamily="34" charset="0"/>
                <a:cs typeface="Segoe UI" panose="020B0502040204020203" pitchFamily="34" charset="0"/>
              </a:rPr>
              <a:t>Community Planning Permit Area </a:t>
            </a:r>
            <a:r>
              <a:rPr lang="en-US" b="0" i="0" dirty="0">
                <a:solidFill>
                  <a:srgbClr val="242424"/>
                </a:solidFill>
                <a:effectLst/>
                <a:latin typeface="Segoe UI" panose="020B0502040204020203" pitchFamily="34" charset="0"/>
                <a:cs typeface="Segoe UI" panose="020B0502040204020203" pitchFamily="34" charset="0"/>
              </a:rPr>
              <a:t>(CPPA) through a By-law, an Official Plan Amendment is needed. </a:t>
            </a:r>
          </a:p>
          <a:p>
            <a:pPr>
              <a:spcBef>
                <a:spcPts val="1200"/>
              </a:spcBef>
            </a:pPr>
            <a:r>
              <a:rPr lang="en-US" b="0" i="0" dirty="0">
                <a:solidFill>
                  <a:srgbClr val="242424"/>
                </a:solidFill>
                <a:effectLst/>
                <a:latin typeface="Segoe UI" panose="020B0502040204020203" pitchFamily="34" charset="0"/>
                <a:cs typeface="Segoe UI" panose="020B0502040204020203" pitchFamily="34" charset="0"/>
              </a:rPr>
              <a:t>This amendment must:</a:t>
            </a:r>
          </a:p>
          <a:p>
            <a:pPr marL="285750" indent="-285750">
              <a:spcBef>
                <a:spcPts val="1200"/>
              </a:spcBef>
              <a:buFont typeface="Arial" panose="020B0604020202020204" pitchFamily="34" charset="0"/>
              <a:buChar char="•"/>
            </a:pPr>
            <a:r>
              <a:rPr lang="en-US" dirty="0">
                <a:solidFill>
                  <a:srgbClr val="242424"/>
                </a:solidFill>
                <a:latin typeface="Segoe UI" panose="020B0502040204020203" pitchFamily="34" charset="0"/>
                <a:cs typeface="Segoe UI" panose="020B0502040204020203" pitchFamily="34" charset="0"/>
              </a:rPr>
              <a:t>I</a:t>
            </a:r>
            <a:r>
              <a:rPr lang="en-US" b="0" i="0" dirty="0">
                <a:solidFill>
                  <a:srgbClr val="242424"/>
                </a:solidFill>
                <a:effectLst/>
                <a:latin typeface="Segoe UI" panose="020B0502040204020203" pitchFamily="34" charset="0"/>
                <a:cs typeface="Segoe UI" panose="020B0502040204020203" pitchFamily="34" charset="0"/>
              </a:rPr>
              <a:t>dentify the </a:t>
            </a:r>
            <a:r>
              <a:rPr lang="en-US" b="1" i="0" dirty="0">
                <a:solidFill>
                  <a:srgbClr val="242424"/>
                </a:solidFill>
                <a:effectLst/>
                <a:latin typeface="Segoe UI" panose="020B0502040204020203" pitchFamily="34" charset="0"/>
                <a:cs typeface="Segoe UI" panose="020B0502040204020203" pitchFamily="34" charset="0"/>
              </a:rPr>
              <a:t>CPPS</a:t>
            </a:r>
            <a:r>
              <a:rPr lang="en-US" b="0" i="0" dirty="0">
                <a:solidFill>
                  <a:srgbClr val="242424"/>
                </a:solidFill>
                <a:effectLst/>
                <a:latin typeface="Segoe UI" panose="020B0502040204020203" pitchFamily="34" charset="0"/>
                <a:cs typeface="Segoe UI" panose="020B0502040204020203" pitchFamily="34" charset="0"/>
              </a:rPr>
              <a:t> area</a:t>
            </a:r>
            <a:r>
              <a:rPr lang="en-US" dirty="0">
                <a:solidFill>
                  <a:srgbClr val="242424"/>
                </a:solidFill>
                <a:latin typeface="Segoe UI" panose="020B0502040204020203" pitchFamily="34" charset="0"/>
                <a:cs typeface="Segoe UI" panose="020B0502040204020203" pitchFamily="34" charset="0"/>
              </a:rPr>
              <a:t>;</a:t>
            </a:r>
            <a:endParaRPr lang="en-US" b="0" i="0" dirty="0">
              <a:solidFill>
                <a:srgbClr val="242424"/>
              </a:solidFill>
              <a:effectLst/>
              <a:latin typeface="Segoe UI" panose="020B0502040204020203" pitchFamily="34" charset="0"/>
              <a:cs typeface="Segoe UI" panose="020B0502040204020203" pitchFamily="34" charset="0"/>
            </a:endParaRPr>
          </a:p>
          <a:p>
            <a:pPr marL="285750" indent="-285750">
              <a:spcBef>
                <a:spcPts val="1200"/>
              </a:spcBef>
              <a:buFont typeface="Arial" panose="020B0604020202020204" pitchFamily="34" charset="0"/>
              <a:buChar char="•"/>
            </a:pPr>
            <a:r>
              <a:rPr lang="en-US" dirty="0">
                <a:solidFill>
                  <a:srgbClr val="242424"/>
                </a:solidFill>
                <a:latin typeface="Segoe UI" panose="020B0502040204020203" pitchFamily="34" charset="0"/>
                <a:cs typeface="Segoe UI" panose="020B0502040204020203" pitchFamily="34" charset="0"/>
              </a:rPr>
              <a:t>D</a:t>
            </a:r>
            <a:r>
              <a:rPr lang="en-US" b="0" i="0" dirty="0">
                <a:solidFill>
                  <a:srgbClr val="242424"/>
                </a:solidFill>
                <a:effectLst/>
                <a:latin typeface="Segoe UI" panose="020B0502040204020203" pitchFamily="34" charset="0"/>
                <a:cs typeface="Segoe UI" panose="020B0502040204020203" pitchFamily="34" charset="0"/>
              </a:rPr>
              <a:t>efine the delegated authority</a:t>
            </a:r>
            <a:r>
              <a:rPr lang="en-US" dirty="0">
                <a:solidFill>
                  <a:srgbClr val="242424"/>
                </a:solidFill>
                <a:latin typeface="Segoe UI" panose="020B0502040204020203" pitchFamily="34" charset="0"/>
                <a:cs typeface="Segoe UI" panose="020B0502040204020203" pitchFamily="34" charset="0"/>
              </a:rPr>
              <a:t>; </a:t>
            </a:r>
            <a:endParaRPr lang="en-US" b="0" i="0" dirty="0">
              <a:solidFill>
                <a:srgbClr val="242424"/>
              </a:solidFill>
              <a:effectLst/>
              <a:latin typeface="Segoe UI" panose="020B0502040204020203" pitchFamily="34" charset="0"/>
              <a:cs typeface="Segoe UI" panose="020B0502040204020203" pitchFamily="34" charset="0"/>
            </a:endParaRPr>
          </a:p>
          <a:p>
            <a:pPr marL="285750" indent="-285750">
              <a:spcBef>
                <a:spcPts val="1200"/>
              </a:spcBef>
              <a:buFont typeface="Arial" panose="020B0604020202020204" pitchFamily="34" charset="0"/>
              <a:buChar char="•"/>
            </a:pPr>
            <a:r>
              <a:rPr lang="en-US" dirty="0">
                <a:solidFill>
                  <a:srgbClr val="242424"/>
                </a:solidFill>
                <a:latin typeface="Segoe UI" panose="020B0502040204020203" pitchFamily="34" charset="0"/>
                <a:cs typeface="Segoe UI" panose="020B0502040204020203" pitchFamily="34" charset="0"/>
              </a:rPr>
              <a:t>S</a:t>
            </a:r>
            <a:r>
              <a:rPr lang="en-US" b="0" i="0" dirty="0">
                <a:solidFill>
                  <a:srgbClr val="242424"/>
                </a:solidFill>
                <a:effectLst/>
                <a:latin typeface="Segoe UI" panose="020B0502040204020203" pitchFamily="34" charset="0"/>
                <a:cs typeface="Segoe UI" panose="020B0502040204020203" pitchFamily="34" charset="0"/>
              </a:rPr>
              <a:t>pecify </a:t>
            </a:r>
            <a:r>
              <a:rPr lang="en-US" b="1" i="0" dirty="0">
                <a:solidFill>
                  <a:srgbClr val="242424"/>
                </a:solidFill>
                <a:effectLst/>
                <a:latin typeface="Segoe UI" panose="020B0502040204020203" pitchFamily="34" charset="0"/>
                <a:cs typeface="Segoe UI" panose="020B0502040204020203" pitchFamily="34" charset="0"/>
              </a:rPr>
              <a:t>CPPA</a:t>
            </a:r>
            <a:r>
              <a:rPr lang="en-US" b="0" i="0" dirty="0">
                <a:solidFill>
                  <a:srgbClr val="242424"/>
                </a:solidFill>
                <a:effectLst/>
                <a:latin typeface="Segoe UI" panose="020B0502040204020203" pitchFamily="34" charset="0"/>
                <a:cs typeface="Segoe UI" panose="020B0502040204020203" pitchFamily="34" charset="0"/>
              </a:rPr>
              <a:t> goals and policies; </a:t>
            </a:r>
          </a:p>
          <a:p>
            <a:pPr marL="285750" indent="-285750">
              <a:spcBef>
                <a:spcPts val="1200"/>
              </a:spcBef>
              <a:buFont typeface="Arial" panose="020B0604020202020204" pitchFamily="34" charset="0"/>
              <a:buChar char="•"/>
            </a:pPr>
            <a:r>
              <a:rPr lang="en-US" b="0" i="0" dirty="0">
                <a:solidFill>
                  <a:srgbClr val="242424"/>
                </a:solidFill>
                <a:effectLst/>
                <a:latin typeface="Segoe UI" panose="020B0502040204020203" pitchFamily="34" charset="0"/>
                <a:cs typeface="Segoe UI" panose="020B0502040204020203" pitchFamily="34" charset="0"/>
              </a:rPr>
              <a:t>Outline criteria and conditions, identify exempt developments; </a:t>
            </a:r>
          </a:p>
          <a:p>
            <a:pPr marL="285750" indent="-285750">
              <a:spcBef>
                <a:spcPts val="1200"/>
              </a:spcBef>
              <a:buFont typeface="Arial" panose="020B0604020202020204" pitchFamily="34" charset="0"/>
              <a:buChar char="•"/>
            </a:pPr>
            <a:r>
              <a:rPr lang="en-US" b="0" i="0" dirty="0">
                <a:solidFill>
                  <a:srgbClr val="242424"/>
                </a:solidFill>
                <a:effectLst/>
                <a:latin typeface="Segoe UI" panose="020B0502040204020203" pitchFamily="34" charset="0"/>
                <a:cs typeface="Segoe UI" panose="020B0502040204020203" pitchFamily="34" charset="0"/>
              </a:rPr>
              <a:t>Estab</a:t>
            </a:r>
            <a:r>
              <a:rPr lang="en-US" dirty="0">
                <a:solidFill>
                  <a:srgbClr val="242424"/>
                </a:solidFill>
                <a:latin typeface="Segoe UI" panose="020B0502040204020203" pitchFamily="34" charset="0"/>
                <a:cs typeface="Segoe UI" panose="020B0502040204020203" pitchFamily="34" charset="0"/>
              </a:rPr>
              <a:t>lish built form provisions, as well as affordable housing goals;</a:t>
            </a:r>
            <a:r>
              <a:rPr lang="en-US" b="0" i="0" dirty="0">
                <a:solidFill>
                  <a:srgbClr val="242424"/>
                </a:solidFill>
                <a:effectLst/>
                <a:latin typeface="Segoe UI" panose="020B0502040204020203" pitchFamily="34" charset="0"/>
                <a:cs typeface="Segoe UI" panose="020B0502040204020203" pitchFamily="34" charset="0"/>
              </a:rPr>
              <a:t> and </a:t>
            </a:r>
          </a:p>
          <a:p>
            <a:pPr marL="285750" indent="-285750">
              <a:spcBef>
                <a:spcPts val="1200"/>
              </a:spcBef>
              <a:buFont typeface="Arial" panose="020B0604020202020204" pitchFamily="34" charset="0"/>
              <a:buChar char="•"/>
            </a:pPr>
            <a:r>
              <a:rPr lang="en-US" dirty="0">
                <a:solidFill>
                  <a:srgbClr val="242424"/>
                </a:solidFill>
                <a:latin typeface="Segoe UI" panose="020B0502040204020203" pitchFamily="34" charset="0"/>
                <a:cs typeface="Segoe UI" panose="020B0502040204020203" pitchFamily="34" charset="0"/>
              </a:rPr>
              <a:t>L</a:t>
            </a:r>
            <a:r>
              <a:rPr lang="en-US" b="0" i="0" dirty="0">
                <a:solidFill>
                  <a:srgbClr val="242424"/>
                </a:solidFill>
                <a:effectLst/>
                <a:latin typeface="Segoe UI" panose="020B0502040204020203" pitchFamily="34" charset="0"/>
                <a:cs typeface="Segoe UI" panose="020B0502040204020203" pitchFamily="34" charset="0"/>
              </a:rPr>
              <a:t>ist application requirements. </a:t>
            </a:r>
          </a:p>
          <a:p>
            <a:pPr>
              <a:spcBef>
                <a:spcPts val="1200"/>
              </a:spcBef>
            </a:pPr>
            <a:r>
              <a:rPr lang="en-US" b="0" i="0" dirty="0">
                <a:solidFill>
                  <a:srgbClr val="242424"/>
                </a:solidFill>
                <a:effectLst/>
                <a:latin typeface="Segoe UI" panose="020B0502040204020203" pitchFamily="34" charset="0"/>
                <a:cs typeface="Segoe UI" panose="020B0502040204020203" pitchFamily="34" charset="0"/>
              </a:rPr>
              <a:t>The Town may then establish a </a:t>
            </a:r>
            <a:r>
              <a:rPr lang="en-US" b="1" i="0" dirty="0">
                <a:solidFill>
                  <a:srgbClr val="242424"/>
                </a:solidFill>
                <a:effectLst/>
                <a:latin typeface="Segoe UI" panose="020B0502040204020203" pitchFamily="34" charset="0"/>
                <a:cs typeface="Segoe UI" panose="020B0502040204020203" pitchFamily="34" charset="0"/>
              </a:rPr>
              <a:t>CPPS</a:t>
            </a:r>
            <a:r>
              <a:rPr lang="en-US" b="0" i="0" dirty="0">
                <a:solidFill>
                  <a:srgbClr val="242424"/>
                </a:solidFill>
                <a:effectLst/>
                <a:latin typeface="Segoe UI" panose="020B0502040204020203" pitchFamily="34" charset="0"/>
                <a:cs typeface="Segoe UI" panose="020B0502040204020203" pitchFamily="34" charset="0"/>
              </a:rPr>
              <a:t> for one or more </a:t>
            </a:r>
            <a:r>
              <a:rPr lang="en-US" b="1" i="0" dirty="0">
                <a:solidFill>
                  <a:srgbClr val="242424"/>
                </a:solidFill>
                <a:effectLst/>
                <a:latin typeface="Segoe UI" panose="020B0502040204020203" pitchFamily="34" charset="0"/>
                <a:cs typeface="Segoe UI" panose="020B0502040204020203" pitchFamily="34" charset="0"/>
              </a:rPr>
              <a:t>CPPA</a:t>
            </a:r>
            <a:r>
              <a:rPr lang="en-US" b="0" i="0" dirty="0">
                <a:solidFill>
                  <a:srgbClr val="242424"/>
                </a:solidFill>
                <a:effectLst/>
                <a:latin typeface="Segoe UI" panose="020B0502040204020203" pitchFamily="34" charset="0"/>
                <a:cs typeface="Segoe UI" panose="020B0502040204020203" pitchFamily="34" charset="0"/>
              </a:rPr>
              <a:t>s via a By-law enacted by Council</a:t>
            </a:r>
            <a:endParaRPr lang="en-US" dirty="0">
              <a:solidFill>
                <a:schemeClr val="tx1"/>
              </a:solidFill>
              <a:highlight>
                <a:srgbClr val="FFFF00"/>
              </a:highlight>
              <a:latin typeface="Segoe UI" panose="020B0502040204020203" pitchFamily="34" charset="0"/>
              <a:cs typeface="Segoe UI" panose="020B0502040204020203" pitchFamily="34" charset="0"/>
            </a:endParaRPr>
          </a:p>
        </p:txBody>
      </p:sp>
      <p:sp>
        <p:nvSpPr>
          <p:cNvPr id="3" name="Title 2">
            <a:extLst>
              <a:ext uri="{FF2B5EF4-FFF2-40B4-BE49-F238E27FC236}">
                <a16:creationId xmlns:a16="http://schemas.microsoft.com/office/drawing/2014/main" id="{ECA29171-092A-FC87-A36C-8EEE96071510}"/>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299527EB-CACD-19EB-C2CC-8CAE71FCD479}"/>
              </a:ext>
            </a:extLst>
          </p:cNvPr>
          <p:cNvSpPr/>
          <p:nvPr/>
        </p:nvSpPr>
        <p:spPr>
          <a:xfrm>
            <a:off x="525584" y="902827"/>
            <a:ext cx="5148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C: Growth Management Planning Tools</a:t>
            </a:r>
          </a:p>
        </p:txBody>
      </p:sp>
      <p:sp>
        <p:nvSpPr>
          <p:cNvPr id="6" name="Rectangle: Rounded Corners 5">
            <a:extLst>
              <a:ext uri="{FF2B5EF4-FFF2-40B4-BE49-F238E27FC236}">
                <a16:creationId xmlns:a16="http://schemas.microsoft.com/office/drawing/2014/main" id="{4B5FFE99-0BAD-0C38-68E6-D9B5D607E989}"/>
              </a:ext>
            </a:extLst>
          </p:cNvPr>
          <p:cNvSpPr/>
          <p:nvPr/>
        </p:nvSpPr>
        <p:spPr>
          <a:xfrm>
            <a:off x="541911" y="1348076"/>
            <a:ext cx="5082071" cy="481966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Community Planning Permit System</a:t>
            </a:r>
          </a:p>
          <a:p>
            <a:pPr marL="285750" indent="-285750">
              <a:spcBef>
                <a:spcPts val="1200"/>
              </a:spcBef>
              <a:buFont typeface="Arial" panose="020B0604020202020204" pitchFamily="34" charset="0"/>
              <a:buChar char="•"/>
            </a:pPr>
            <a:r>
              <a:rPr lang="en-US" dirty="0">
                <a:solidFill>
                  <a:schemeClr val="tx1"/>
                </a:solidFill>
                <a:latin typeface="Segoe UI" panose="020B0502040204020203" pitchFamily="34" charset="0"/>
                <a:cs typeface="Segoe UI" panose="020B0502040204020203" pitchFamily="34" charset="0"/>
              </a:rPr>
              <a:t>The draft Official Plan enables a </a:t>
            </a:r>
            <a:r>
              <a:rPr lang="en-US" b="1" dirty="0">
                <a:solidFill>
                  <a:schemeClr val="tx1"/>
                </a:solidFill>
                <a:latin typeface="Segoe UI" panose="020B0502040204020203" pitchFamily="34" charset="0"/>
                <a:cs typeface="Segoe UI" panose="020B0502040204020203" pitchFamily="34" charset="0"/>
              </a:rPr>
              <a:t>Community Planning Permit System </a:t>
            </a:r>
            <a:r>
              <a:rPr lang="en-US" dirty="0">
                <a:solidFill>
                  <a:schemeClr val="tx1"/>
                </a:solidFill>
                <a:latin typeface="Segoe UI" panose="020B0502040204020203" pitchFamily="34" charset="0"/>
                <a:cs typeface="Segoe UI" panose="020B0502040204020203" pitchFamily="34" charset="0"/>
              </a:rPr>
              <a:t>(CPPS) </a:t>
            </a:r>
          </a:p>
          <a:p>
            <a:pPr marL="285750" indent="-285750">
              <a:spcBef>
                <a:spcPts val="1200"/>
              </a:spcBef>
              <a:buFont typeface="Arial" panose="020B0604020202020204" pitchFamily="34" charset="0"/>
              <a:buChar char="•"/>
            </a:pPr>
            <a:r>
              <a:rPr lang="en-US" dirty="0">
                <a:solidFill>
                  <a:schemeClr val="tx1"/>
                </a:solidFill>
                <a:latin typeface="Segoe UI" panose="020B0502040204020203" pitchFamily="34" charset="0"/>
                <a:cs typeface="Segoe UI" panose="020B0502040204020203" pitchFamily="34" charset="0"/>
              </a:rPr>
              <a:t>The </a:t>
            </a:r>
            <a:r>
              <a:rPr lang="en-US" b="1" dirty="0">
                <a:solidFill>
                  <a:schemeClr val="tx1"/>
                </a:solidFill>
                <a:latin typeface="Segoe UI" panose="020B0502040204020203" pitchFamily="34" charset="0"/>
                <a:cs typeface="Segoe UI" panose="020B0502040204020203" pitchFamily="34" charset="0"/>
              </a:rPr>
              <a:t>CPPS</a:t>
            </a:r>
            <a:r>
              <a:rPr lang="en-US" dirty="0">
                <a:solidFill>
                  <a:schemeClr val="tx1"/>
                </a:solidFill>
                <a:latin typeface="Segoe UI" panose="020B0502040204020203" pitchFamily="34" charset="0"/>
                <a:cs typeface="Segoe UI" panose="020B0502040204020203" pitchFamily="34" charset="0"/>
              </a:rPr>
              <a:t> is an additional implementation tool that may be used by the Town to ensure the goals, objectives and policies of the Official Plan are implemented.</a:t>
            </a:r>
          </a:p>
          <a:p>
            <a:pPr marL="285750" indent="-285750">
              <a:spcBef>
                <a:spcPts val="1200"/>
              </a:spcBef>
              <a:buFont typeface="Arial" panose="020B0604020202020204" pitchFamily="34" charset="0"/>
              <a:buChar char="•"/>
            </a:pPr>
            <a:r>
              <a:rPr lang="en-US" dirty="0">
                <a:solidFill>
                  <a:schemeClr val="tx1"/>
                </a:solidFill>
                <a:latin typeface="Segoe UI" panose="020B0502040204020203" pitchFamily="34" charset="0"/>
                <a:cs typeface="Segoe UI" panose="020B0502040204020203" pitchFamily="34" charset="0"/>
              </a:rPr>
              <a:t>The </a:t>
            </a:r>
            <a:r>
              <a:rPr lang="en-US" b="1" dirty="0">
                <a:solidFill>
                  <a:schemeClr val="tx1"/>
                </a:solidFill>
                <a:latin typeface="Segoe UI" panose="020B0502040204020203" pitchFamily="34" charset="0"/>
                <a:cs typeface="Segoe UI" panose="020B0502040204020203" pitchFamily="34" charset="0"/>
              </a:rPr>
              <a:t>CPPS</a:t>
            </a:r>
            <a:r>
              <a:rPr lang="en-US" dirty="0">
                <a:solidFill>
                  <a:schemeClr val="tx1"/>
                </a:solidFill>
                <a:latin typeface="Segoe UI" panose="020B0502040204020203" pitchFamily="34" charset="0"/>
                <a:cs typeface="Segoe UI" panose="020B0502040204020203" pitchFamily="34" charset="0"/>
              </a:rPr>
              <a:t> is intended to be a flexible planning tool that combines zoning, Site Plan Approval, and minor variance processes into a single development application</a:t>
            </a:r>
          </a:p>
          <a:p>
            <a:pPr>
              <a:spcBef>
                <a:spcPts val="1200"/>
              </a:spcBef>
            </a:pPr>
            <a:endParaRPr lang="en-CA" dirty="0">
              <a:solidFill>
                <a:schemeClr val="tx1"/>
              </a:solidFill>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91590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4ED9-AA27-3399-AF28-CC44111D8AC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54DCD2-4AC5-4D27-BF40-34D9E77668DA}"/>
              </a:ext>
            </a:extLst>
          </p:cNvPr>
          <p:cNvSpPr>
            <a:spLocks noGrp="1"/>
          </p:cNvSpPr>
          <p:nvPr>
            <p:ph type="title"/>
          </p:nvPr>
        </p:nvSpPr>
        <p:spPr/>
        <p:txBody>
          <a:bodyPr/>
          <a:lstStyle/>
          <a:p>
            <a:r>
              <a:rPr lang="en-US" dirty="0">
                <a:latin typeface="Segoe UI" panose="020B0502040204020203" pitchFamily="34" charset="0"/>
                <a:cs typeface="Segoe UI" panose="020B0502040204020203" pitchFamily="34" charset="0"/>
              </a:rPr>
              <a:t>Draft Official Plan</a:t>
            </a:r>
            <a:endParaRPr lang="en-CA" dirty="0">
              <a:latin typeface="Segoe UI" panose="020B0502040204020203" pitchFamily="34" charset="0"/>
              <a:cs typeface="Segoe UI" panose="020B0502040204020203" pitchFamily="34" charset="0"/>
            </a:endParaRPr>
          </a:p>
        </p:txBody>
      </p:sp>
      <p:sp>
        <p:nvSpPr>
          <p:cNvPr id="2" name="Rectangle: Rounded Corners 1">
            <a:extLst>
              <a:ext uri="{FF2B5EF4-FFF2-40B4-BE49-F238E27FC236}">
                <a16:creationId xmlns:a16="http://schemas.microsoft.com/office/drawing/2014/main" id="{0BA074D2-5B7D-A6CF-9FD4-F65DF7DEAB37}"/>
              </a:ext>
            </a:extLst>
          </p:cNvPr>
          <p:cNvSpPr/>
          <p:nvPr/>
        </p:nvSpPr>
        <p:spPr>
          <a:xfrm>
            <a:off x="525583" y="1397648"/>
            <a:ext cx="11222822" cy="445534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marL="342900" indent="-342900">
              <a:spcAft>
                <a:spcPts val="1200"/>
              </a:spcAft>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Land use designations are shown on </a:t>
            </a:r>
            <a:r>
              <a:rPr lang="en-CA" b="1" dirty="0">
                <a:solidFill>
                  <a:schemeClr val="tx1"/>
                </a:solidFill>
                <a:latin typeface="Segoe UI" panose="020B0502040204020203" pitchFamily="34" charset="0"/>
                <a:cs typeface="Segoe UI" panose="020B0502040204020203" pitchFamily="34" charset="0"/>
              </a:rPr>
              <a:t>Schedule B</a:t>
            </a:r>
          </a:p>
          <a:p>
            <a:pPr marL="342900" indent="-342900">
              <a:spcAft>
                <a:spcPts val="1200"/>
              </a:spcAft>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They are largely organized around the Town Structure</a:t>
            </a:r>
          </a:p>
          <a:p>
            <a:pPr marL="342900" indent="-342900">
              <a:spcAft>
                <a:spcPts val="1200"/>
              </a:spcAft>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Provide direction to where lands will:</a:t>
            </a:r>
          </a:p>
          <a:p>
            <a:pPr marL="800100" lvl="1" indent="-342900">
              <a:spcAft>
                <a:spcPts val="1200"/>
              </a:spcAft>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Accommodate growth and redevelopment, including </a:t>
            </a:r>
            <a:r>
              <a:rPr lang="en-CA" b="1" dirty="0">
                <a:solidFill>
                  <a:schemeClr val="tx1"/>
                </a:solidFill>
                <a:latin typeface="Segoe UI" panose="020B0502040204020203" pitchFamily="34" charset="0"/>
                <a:cs typeface="Segoe UI" panose="020B0502040204020203" pitchFamily="34" charset="0"/>
              </a:rPr>
              <a:t>mixed use development</a:t>
            </a:r>
          </a:p>
          <a:p>
            <a:pPr marL="800100" lvl="1" indent="-342900">
              <a:spcAft>
                <a:spcPts val="1200"/>
              </a:spcAft>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Provide housing opportunities </a:t>
            </a:r>
            <a:r>
              <a:rPr lang="en-CA" dirty="0">
                <a:solidFill>
                  <a:schemeClr val="tx1"/>
                </a:solidFill>
                <a:latin typeface="Segoe UI" panose="020B0502040204020203" pitchFamily="34" charset="0"/>
                <a:cs typeface="Segoe UI" panose="020B0502040204020203" pitchFamily="34" charset="0"/>
              </a:rPr>
              <a:t>in residential community areas</a:t>
            </a:r>
          </a:p>
          <a:p>
            <a:pPr marL="800100" lvl="1" indent="-342900">
              <a:spcAft>
                <a:spcPts val="1200"/>
              </a:spcAft>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Permit </a:t>
            </a:r>
            <a:r>
              <a:rPr lang="en-CA" b="1" dirty="0">
                <a:solidFill>
                  <a:schemeClr val="tx1"/>
                </a:solidFill>
                <a:latin typeface="Segoe UI" panose="020B0502040204020203" pitchFamily="34" charset="0"/>
                <a:cs typeface="Segoe UI" panose="020B0502040204020203" pitchFamily="34" charset="0"/>
              </a:rPr>
              <a:t>commercial, employment and institutional </a:t>
            </a:r>
            <a:r>
              <a:rPr lang="en-CA" dirty="0">
                <a:solidFill>
                  <a:schemeClr val="tx1"/>
                </a:solidFill>
                <a:latin typeface="Segoe UI" panose="020B0502040204020203" pitchFamily="34" charset="0"/>
                <a:cs typeface="Segoe UI" panose="020B0502040204020203" pitchFamily="34" charset="0"/>
              </a:rPr>
              <a:t>uses</a:t>
            </a:r>
          </a:p>
          <a:p>
            <a:pPr marL="800100" lvl="1" indent="-342900">
              <a:spcAft>
                <a:spcPts val="1200"/>
              </a:spcAft>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Protect farmland </a:t>
            </a:r>
            <a:r>
              <a:rPr lang="en-CA" dirty="0">
                <a:solidFill>
                  <a:schemeClr val="tx1"/>
                </a:solidFill>
                <a:latin typeface="Segoe UI" panose="020B0502040204020203" pitchFamily="34" charset="0"/>
                <a:cs typeface="Segoe UI" panose="020B0502040204020203" pitchFamily="34" charset="0"/>
              </a:rPr>
              <a:t>and permit agriculture supportive uses</a:t>
            </a:r>
          </a:p>
          <a:p>
            <a:pPr marL="800100" lvl="1" indent="-342900">
              <a:spcAft>
                <a:spcPts val="1200"/>
              </a:spcAft>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Conserve, protect, and enhance </a:t>
            </a:r>
            <a:r>
              <a:rPr lang="en-CA" dirty="0">
                <a:solidFill>
                  <a:schemeClr val="tx1"/>
                </a:solidFill>
                <a:latin typeface="Segoe UI" panose="020B0502040204020203" pitchFamily="34" charset="0"/>
                <a:cs typeface="Segoe UI" panose="020B0502040204020203" pitchFamily="34" charset="0"/>
              </a:rPr>
              <a:t>the natural environment </a:t>
            </a:r>
          </a:p>
          <a:p>
            <a:pPr marL="800100" lvl="1" indent="-342900">
              <a:spcAft>
                <a:spcPts val="1200"/>
              </a:spcAft>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Provide for </a:t>
            </a:r>
            <a:r>
              <a:rPr lang="en-CA" b="1" dirty="0">
                <a:solidFill>
                  <a:schemeClr val="tx1"/>
                </a:solidFill>
                <a:latin typeface="Segoe UI" panose="020B0502040204020203" pitchFamily="34" charset="0"/>
                <a:cs typeface="Segoe UI" panose="020B0502040204020203" pitchFamily="34" charset="0"/>
              </a:rPr>
              <a:t>parkland and open spaces </a:t>
            </a:r>
          </a:p>
          <a:p>
            <a:pPr lvl="3">
              <a:spcBef>
                <a:spcPts val="1200"/>
              </a:spcBef>
            </a:pPr>
            <a:endParaRPr lang="en-CA" dirty="0">
              <a:solidFill>
                <a:schemeClr val="tx1"/>
              </a:solidFill>
              <a:latin typeface="Segoe UI" panose="020B0502040204020203" pitchFamily="34" charset="0"/>
              <a:cs typeface="Segoe UI" panose="020B0502040204020203" pitchFamily="34" charset="0"/>
            </a:endParaRPr>
          </a:p>
        </p:txBody>
      </p:sp>
      <p:sp>
        <p:nvSpPr>
          <p:cNvPr id="8" name="Rectangle: Rounded Corners 7">
            <a:extLst>
              <a:ext uri="{FF2B5EF4-FFF2-40B4-BE49-F238E27FC236}">
                <a16:creationId xmlns:a16="http://schemas.microsoft.com/office/drawing/2014/main" id="{97ABA8ED-7C78-757A-3F89-188E15270BD7}"/>
              </a:ext>
            </a:extLst>
          </p:cNvPr>
          <p:cNvSpPr/>
          <p:nvPr/>
        </p:nvSpPr>
        <p:spPr>
          <a:xfrm>
            <a:off x="525584"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D: Land Use Designations</a:t>
            </a:r>
          </a:p>
        </p:txBody>
      </p:sp>
      <p:sp>
        <p:nvSpPr>
          <p:cNvPr id="9" name="Rectangle: Rounded Corners 8">
            <a:extLst>
              <a:ext uri="{FF2B5EF4-FFF2-40B4-BE49-F238E27FC236}">
                <a16:creationId xmlns:a16="http://schemas.microsoft.com/office/drawing/2014/main" id="{02809D9C-292D-14B9-F291-2C03636BE8F2}"/>
              </a:ext>
            </a:extLst>
          </p:cNvPr>
          <p:cNvSpPr/>
          <p:nvPr/>
        </p:nvSpPr>
        <p:spPr>
          <a:xfrm>
            <a:off x="4494407" y="1006034"/>
            <a:ext cx="1811502" cy="446400"/>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US" b="1" dirty="0">
                <a:solidFill>
                  <a:schemeClr val="tx1"/>
                </a:solidFill>
                <a:latin typeface="Segoe UI" panose="020B0502040204020203" pitchFamily="34" charset="0"/>
                <a:cs typeface="Segoe UI" panose="020B0502040204020203" pitchFamily="34" charset="0"/>
              </a:rPr>
              <a:t>Designations</a:t>
            </a:r>
            <a:endParaRPr lang="en-CA" b="1"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13879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city&#10;&#10;AI-generated content may be incorrect.">
            <a:extLst>
              <a:ext uri="{FF2B5EF4-FFF2-40B4-BE49-F238E27FC236}">
                <a16:creationId xmlns:a16="http://schemas.microsoft.com/office/drawing/2014/main" id="{1F1F98AC-EBBA-8591-C7CA-7B7447870D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636" y="0"/>
            <a:ext cx="10598727" cy="6858000"/>
          </a:xfrm>
          <a:prstGeom prst="rect">
            <a:avLst/>
          </a:prstGeom>
        </p:spPr>
      </p:pic>
    </p:spTree>
    <p:extLst>
      <p:ext uri="{BB962C8B-B14F-4D97-AF65-F5344CB8AC3E}">
        <p14:creationId xmlns:p14="http://schemas.microsoft.com/office/powerpoint/2010/main" val="113539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5FC31-5232-28E3-9FFD-C998F5ABA62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75E2B0-F278-4CBB-6A3C-B8E2BE1E7CCF}"/>
              </a:ext>
            </a:extLst>
          </p:cNvPr>
          <p:cNvSpPr>
            <a:spLocks noGrp="1"/>
          </p:cNvSpPr>
          <p:nvPr>
            <p:ph type="title"/>
          </p:nvPr>
        </p:nvSpPr>
        <p:spPr/>
        <p:txBody>
          <a:bodyPr/>
          <a:lstStyle/>
          <a:p>
            <a:r>
              <a:rPr lang="en-US" dirty="0">
                <a:latin typeface="Segoe UI" panose="020B0502040204020203" pitchFamily="34" charset="0"/>
                <a:cs typeface="Segoe UI" panose="020B0502040204020203" pitchFamily="34" charset="0"/>
              </a:rPr>
              <a:t>Draft Official Plan</a:t>
            </a:r>
            <a:endParaRPr lang="en-CA" dirty="0">
              <a:latin typeface="Segoe UI" panose="020B0502040204020203" pitchFamily="34" charset="0"/>
              <a:cs typeface="Segoe UI" panose="020B0502040204020203" pitchFamily="34" charset="0"/>
            </a:endParaRPr>
          </a:p>
        </p:txBody>
      </p:sp>
      <p:sp>
        <p:nvSpPr>
          <p:cNvPr id="2" name="Rectangle: Rounded Corners 1">
            <a:extLst>
              <a:ext uri="{FF2B5EF4-FFF2-40B4-BE49-F238E27FC236}">
                <a16:creationId xmlns:a16="http://schemas.microsoft.com/office/drawing/2014/main" id="{132C21FC-1EE8-8454-848F-F135125C1C41}"/>
              </a:ext>
            </a:extLst>
          </p:cNvPr>
          <p:cNvSpPr/>
          <p:nvPr/>
        </p:nvSpPr>
        <p:spPr>
          <a:xfrm>
            <a:off x="525583" y="1397648"/>
            <a:ext cx="7609126" cy="445534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marL="342900" indent="-342900">
              <a:spcAft>
                <a:spcPts val="1200"/>
              </a:spcAft>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Shown on </a:t>
            </a:r>
            <a:r>
              <a:rPr lang="en-CA" b="1" dirty="0">
                <a:solidFill>
                  <a:schemeClr val="tx1"/>
                </a:solidFill>
                <a:latin typeface="Segoe UI" panose="020B0502040204020203" pitchFamily="34" charset="0"/>
                <a:cs typeface="Segoe UI" panose="020B0502040204020203" pitchFamily="34" charset="0"/>
              </a:rPr>
              <a:t>Schedules C and D</a:t>
            </a:r>
          </a:p>
          <a:p>
            <a:pPr marL="342900" indent="-342900">
              <a:spcAft>
                <a:spcPts val="1200"/>
              </a:spcAft>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Involved </a:t>
            </a:r>
            <a:r>
              <a:rPr lang="en-CA" b="1" dirty="0">
                <a:solidFill>
                  <a:schemeClr val="tx1"/>
                </a:solidFill>
                <a:latin typeface="Segoe UI" panose="020B0502040204020203" pitchFamily="34" charset="0"/>
                <a:cs typeface="Segoe UI" panose="020B0502040204020203" pitchFamily="34" charset="0"/>
              </a:rPr>
              <a:t>consultation</a:t>
            </a:r>
            <a:r>
              <a:rPr lang="en-CA" dirty="0">
                <a:solidFill>
                  <a:schemeClr val="tx1"/>
                </a:solidFill>
                <a:latin typeface="Segoe UI" panose="020B0502040204020203" pitchFamily="34" charset="0"/>
                <a:cs typeface="Segoe UI" panose="020B0502040204020203" pitchFamily="34" charset="0"/>
              </a:rPr>
              <a:t> with environmental planners, the Conservation Authority, and the Region</a:t>
            </a:r>
          </a:p>
          <a:p>
            <a:pPr marL="342900" indent="-342900">
              <a:spcAft>
                <a:spcPts val="1200"/>
              </a:spcAft>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Comprised of </a:t>
            </a:r>
            <a:r>
              <a:rPr lang="en-CA" b="1" dirty="0">
                <a:solidFill>
                  <a:schemeClr val="tx1"/>
                </a:solidFill>
                <a:latin typeface="Segoe UI" panose="020B0502040204020203" pitchFamily="34" charset="0"/>
                <a:cs typeface="Segoe UI" panose="020B0502040204020203" pitchFamily="34" charset="0"/>
              </a:rPr>
              <a:t>different natural features</a:t>
            </a:r>
            <a:r>
              <a:rPr lang="en-CA" dirty="0">
                <a:solidFill>
                  <a:schemeClr val="tx1"/>
                </a:solidFill>
                <a:latin typeface="Segoe UI" panose="020B0502040204020203" pitchFamily="34" charset="0"/>
                <a:cs typeface="Segoe UI" panose="020B0502040204020203" pitchFamily="34" charset="0"/>
              </a:rPr>
              <a:t>, such as woodlands, wetlands, dunes, and supporting linkages, among others</a:t>
            </a:r>
          </a:p>
          <a:p>
            <a:pPr marL="342900" indent="-342900">
              <a:spcAft>
                <a:spcPts val="1200"/>
              </a:spcAft>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Promotes </a:t>
            </a:r>
            <a:r>
              <a:rPr lang="en-CA" b="1" dirty="0">
                <a:solidFill>
                  <a:schemeClr val="tx1"/>
                </a:solidFill>
                <a:latin typeface="Segoe UI" panose="020B0502040204020203" pitchFamily="34" charset="0"/>
                <a:cs typeface="Segoe UI" panose="020B0502040204020203" pitchFamily="34" charset="0"/>
              </a:rPr>
              <a:t>conservation, enhancement, and restoration</a:t>
            </a:r>
          </a:p>
          <a:p>
            <a:pPr marL="342900" indent="-342900">
              <a:spcAft>
                <a:spcPts val="1200"/>
              </a:spcAft>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Protects</a:t>
            </a:r>
            <a:r>
              <a:rPr lang="en-CA" dirty="0">
                <a:solidFill>
                  <a:schemeClr val="tx1"/>
                </a:solidFill>
                <a:latin typeface="Segoe UI" panose="020B0502040204020203" pitchFamily="34" charset="0"/>
                <a:cs typeface="Segoe UI" panose="020B0502040204020203" pitchFamily="34" charset="0"/>
              </a:rPr>
              <a:t> the natural environment system from incompatible development</a:t>
            </a:r>
          </a:p>
          <a:p>
            <a:pPr marL="342900" indent="-342900">
              <a:spcAft>
                <a:spcPts val="1200"/>
              </a:spcAft>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Permits normal farm practices</a:t>
            </a:r>
            <a:r>
              <a:rPr lang="en-CA" dirty="0">
                <a:solidFill>
                  <a:schemeClr val="tx1"/>
                </a:solidFill>
                <a:latin typeface="Segoe UI" panose="020B0502040204020203" pitchFamily="34" charset="0"/>
                <a:cs typeface="Segoe UI" panose="020B0502040204020203" pitchFamily="34" charset="0"/>
              </a:rPr>
              <a:t>, as well as conservation related activities</a:t>
            </a:r>
          </a:p>
          <a:p>
            <a:pPr marL="342900" indent="-342900">
              <a:spcAft>
                <a:spcPts val="1200"/>
              </a:spcAft>
              <a:buFont typeface="Arial" panose="020B0604020202020204" pitchFamily="34" charset="0"/>
              <a:buChar char="•"/>
            </a:pPr>
            <a:endParaRPr lang="en-CA" dirty="0">
              <a:solidFill>
                <a:schemeClr val="tx1"/>
              </a:solidFill>
              <a:latin typeface="Segoe UI" panose="020B0502040204020203" pitchFamily="34" charset="0"/>
              <a:cs typeface="Segoe UI" panose="020B0502040204020203" pitchFamily="34" charset="0"/>
            </a:endParaRPr>
          </a:p>
          <a:p>
            <a:pPr marL="342900" indent="-342900">
              <a:spcAft>
                <a:spcPts val="1200"/>
              </a:spcAft>
              <a:buFont typeface="Arial" panose="020B0604020202020204" pitchFamily="34" charset="0"/>
              <a:buChar char="•"/>
            </a:pPr>
            <a:endParaRPr lang="en-CA" dirty="0">
              <a:solidFill>
                <a:schemeClr val="tx1"/>
              </a:solidFill>
              <a:latin typeface="Segoe UI" panose="020B0502040204020203" pitchFamily="34" charset="0"/>
              <a:cs typeface="Segoe UI" panose="020B0502040204020203" pitchFamily="34" charset="0"/>
            </a:endParaRPr>
          </a:p>
          <a:p>
            <a:pPr lvl="3">
              <a:spcBef>
                <a:spcPts val="1200"/>
              </a:spcBef>
            </a:pPr>
            <a:endParaRPr lang="en-CA" dirty="0">
              <a:solidFill>
                <a:schemeClr val="tx1"/>
              </a:solidFill>
              <a:latin typeface="Segoe UI" panose="020B0502040204020203" pitchFamily="34" charset="0"/>
              <a:cs typeface="Segoe UI" panose="020B0502040204020203" pitchFamily="34" charset="0"/>
            </a:endParaRPr>
          </a:p>
        </p:txBody>
      </p:sp>
      <p:sp>
        <p:nvSpPr>
          <p:cNvPr id="8" name="Rectangle: Rounded Corners 7">
            <a:extLst>
              <a:ext uri="{FF2B5EF4-FFF2-40B4-BE49-F238E27FC236}">
                <a16:creationId xmlns:a16="http://schemas.microsoft.com/office/drawing/2014/main" id="{1A742625-AB0F-9B59-8AF1-5BAC5C0E42CA}"/>
              </a:ext>
            </a:extLst>
          </p:cNvPr>
          <p:cNvSpPr/>
          <p:nvPr/>
        </p:nvSpPr>
        <p:spPr>
          <a:xfrm>
            <a:off x="525584"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D: Land Use Designations</a:t>
            </a:r>
          </a:p>
        </p:txBody>
      </p:sp>
      <p:sp>
        <p:nvSpPr>
          <p:cNvPr id="9" name="Rectangle: Rounded Corners 8">
            <a:extLst>
              <a:ext uri="{FF2B5EF4-FFF2-40B4-BE49-F238E27FC236}">
                <a16:creationId xmlns:a16="http://schemas.microsoft.com/office/drawing/2014/main" id="{B3437275-2ECC-7F9B-7D09-C41803974514}"/>
              </a:ext>
            </a:extLst>
          </p:cNvPr>
          <p:cNvSpPr/>
          <p:nvPr/>
        </p:nvSpPr>
        <p:spPr>
          <a:xfrm>
            <a:off x="4494406" y="1006034"/>
            <a:ext cx="3519533" cy="446400"/>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US" b="1" dirty="0">
                <a:solidFill>
                  <a:schemeClr val="tx1"/>
                </a:solidFill>
                <a:latin typeface="Segoe UI" panose="020B0502040204020203" pitchFamily="34" charset="0"/>
                <a:cs typeface="Segoe UI" panose="020B0502040204020203" pitchFamily="34" charset="0"/>
              </a:rPr>
              <a:t>Natural Environment System</a:t>
            </a:r>
            <a:endParaRPr lang="en-CA" b="1" dirty="0">
              <a:solidFill>
                <a:schemeClr val="tx1"/>
              </a:solidFill>
              <a:latin typeface="Segoe UI" panose="020B0502040204020203" pitchFamily="34" charset="0"/>
              <a:cs typeface="Segoe UI" panose="020B0502040204020203" pitchFamily="34" charset="0"/>
            </a:endParaRPr>
          </a:p>
        </p:txBody>
      </p:sp>
      <p:grpSp>
        <p:nvGrpSpPr>
          <p:cNvPr id="4" name="Group 3">
            <a:extLst>
              <a:ext uri="{FF2B5EF4-FFF2-40B4-BE49-F238E27FC236}">
                <a16:creationId xmlns:a16="http://schemas.microsoft.com/office/drawing/2014/main" id="{A647BEFA-3E0B-D5E8-3D5A-F8D9E1077491}"/>
              </a:ext>
            </a:extLst>
          </p:cNvPr>
          <p:cNvGrpSpPr/>
          <p:nvPr/>
        </p:nvGrpSpPr>
        <p:grpSpPr>
          <a:xfrm>
            <a:off x="8246084" y="2568248"/>
            <a:ext cx="3163596" cy="1721504"/>
            <a:chOff x="5915964" y="2787797"/>
            <a:chExt cx="3163596" cy="1721504"/>
          </a:xfrm>
        </p:grpSpPr>
        <p:sp>
          <p:nvSpPr>
            <p:cNvPr id="5" name="Rectangle: Rounded Corners 4">
              <a:extLst>
                <a:ext uri="{FF2B5EF4-FFF2-40B4-BE49-F238E27FC236}">
                  <a16:creationId xmlns:a16="http://schemas.microsoft.com/office/drawing/2014/main" id="{2A1B23BD-F923-CD8B-0FCD-B2478AAC6B20}"/>
                </a:ext>
              </a:extLst>
            </p:cNvPr>
            <p:cNvSpPr/>
            <p:nvPr/>
          </p:nvSpPr>
          <p:spPr>
            <a:xfrm>
              <a:off x="5915964" y="3102532"/>
              <a:ext cx="3163596" cy="140676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r>
                <a:rPr lang="en-US" sz="1400" b="0" i="0" dirty="0">
                  <a:solidFill>
                    <a:srgbClr val="242424"/>
                  </a:solidFill>
                  <a:effectLst/>
                  <a:latin typeface="Segoe UI" panose="020B0502040204020203" pitchFamily="34" charset="0"/>
                  <a:cs typeface="Segoe UI" panose="020B0502040204020203" pitchFamily="34" charset="0"/>
                </a:rPr>
                <a:t>Comprehensively reviewed and updated to align with Provincial direction and reflect an approach that recognizes the priorities of the community.</a:t>
              </a:r>
              <a:endParaRPr lang="en-CA" sz="1400" dirty="0">
                <a:solidFill>
                  <a:schemeClr val="tx1"/>
                </a:solidFill>
                <a:latin typeface="Segoe UI" panose="020B0502040204020203" pitchFamily="34" charset="0"/>
                <a:cs typeface="Segoe UI" panose="020B0502040204020203" pitchFamily="34" charset="0"/>
              </a:endParaRPr>
            </a:p>
          </p:txBody>
        </p:sp>
        <p:pic>
          <p:nvPicPr>
            <p:cNvPr id="6" name="Graphic 5" descr="Comment Add with solid fill">
              <a:extLst>
                <a:ext uri="{FF2B5EF4-FFF2-40B4-BE49-F238E27FC236}">
                  <a16:creationId xmlns:a16="http://schemas.microsoft.com/office/drawing/2014/main" id="{F6B53903-2C58-5535-6A7F-7D770812D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15964" y="2787797"/>
              <a:ext cx="629469" cy="629469"/>
            </a:xfrm>
            <a:prstGeom prst="rect">
              <a:avLst/>
            </a:prstGeom>
          </p:spPr>
        </p:pic>
      </p:grpSp>
    </p:spTree>
    <p:extLst>
      <p:ext uri="{BB962C8B-B14F-4D97-AF65-F5344CB8AC3E}">
        <p14:creationId xmlns:p14="http://schemas.microsoft.com/office/powerpoint/2010/main" val="2762078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A617B-4BF8-EDE7-D449-065A7A86C9A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8E32CE7-B97E-D289-85A0-08F6217154D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96636" y="0"/>
            <a:ext cx="10598726" cy="6858000"/>
          </a:xfrm>
          <a:prstGeom prst="rect">
            <a:avLst/>
          </a:prstGeom>
        </p:spPr>
      </p:pic>
    </p:spTree>
    <p:extLst>
      <p:ext uri="{BB962C8B-B14F-4D97-AF65-F5344CB8AC3E}">
        <p14:creationId xmlns:p14="http://schemas.microsoft.com/office/powerpoint/2010/main" val="1970638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96248-9467-3E07-2064-160F572F44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83F6C9-2B3A-A51B-ACBE-194D004D26BB}"/>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2" name="Rectangle: Rounded Corners 1">
            <a:extLst>
              <a:ext uri="{FF2B5EF4-FFF2-40B4-BE49-F238E27FC236}">
                <a16:creationId xmlns:a16="http://schemas.microsoft.com/office/drawing/2014/main" id="{E052AC1C-E7BE-91CB-1211-3CC121D2D2BE}"/>
              </a:ext>
            </a:extLst>
          </p:cNvPr>
          <p:cNvSpPr/>
          <p:nvPr/>
        </p:nvSpPr>
        <p:spPr>
          <a:xfrm>
            <a:off x="525584" y="1358979"/>
            <a:ext cx="7367405" cy="445534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What is Important:</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Promotes a </a:t>
            </a:r>
            <a:r>
              <a:rPr lang="en-CA" b="1" dirty="0">
                <a:solidFill>
                  <a:schemeClr val="tx1"/>
                </a:solidFill>
                <a:latin typeface="Segoe UI" panose="020B0502040204020203" pitchFamily="34" charset="0"/>
                <a:cs typeface="Segoe UI" panose="020B0502040204020203" pitchFamily="34" charset="0"/>
              </a:rPr>
              <a:t>range of housing options </a:t>
            </a:r>
            <a:r>
              <a:rPr lang="en-CA" dirty="0">
                <a:solidFill>
                  <a:schemeClr val="tx1"/>
                </a:solidFill>
                <a:latin typeface="Segoe UI" panose="020B0502040204020203" pitchFamily="34" charset="0"/>
                <a:cs typeface="Segoe UI" panose="020B0502040204020203" pitchFamily="34" charset="0"/>
              </a:rPr>
              <a:t>to accommodate the evolving housing needs of the community</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Policies on </a:t>
            </a:r>
            <a:r>
              <a:rPr lang="en-CA" b="1" dirty="0">
                <a:solidFill>
                  <a:schemeClr val="tx1"/>
                </a:solidFill>
                <a:latin typeface="Segoe UI" panose="020B0502040204020203" pitchFamily="34" charset="0"/>
                <a:cs typeface="Segoe UI" panose="020B0502040204020203" pitchFamily="34" charset="0"/>
              </a:rPr>
              <a:t>affordable housing </a:t>
            </a:r>
            <a:r>
              <a:rPr lang="en-CA" dirty="0">
                <a:solidFill>
                  <a:schemeClr val="tx1"/>
                </a:solidFill>
                <a:latin typeface="Segoe UI" panose="020B0502040204020203" pitchFamily="34" charset="0"/>
                <a:cs typeface="Segoe UI" panose="020B0502040204020203" pitchFamily="34" charset="0"/>
              </a:rPr>
              <a:t>to support the development of affordable and attainable housing</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Encourages </a:t>
            </a:r>
            <a:r>
              <a:rPr lang="en-CA" b="1" dirty="0">
                <a:solidFill>
                  <a:schemeClr val="tx1"/>
                </a:solidFill>
                <a:latin typeface="Segoe UI" panose="020B0502040204020203" pitchFamily="34" charset="0"/>
                <a:cs typeface="Segoe UI" panose="020B0502040204020203" pitchFamily="34" charset="0"/>
              </a:rPr>
              <a:t>additional needs housing </a:t>
            </a:r>
            <a:endParaRPr lang="en-CA" dirty="0">
              <a:solidFill>
                <a:schemeClr val="tx1"/>
              </a:solidFill>
              <a:latin typeface="Segoe UI" panose="020B0502040204020203" pitchFamily="34" charset="0"/>
              <a:cs typeface="Segoe UI" panose="020B0502040204020203" pitchFamily="34" charset="0"/>
            </a:endParaRP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Regulates </a:t>
            </a:r>
            <a:r>
              <a:rPr lang="en-CA" b="1" dirty="0">
                <a:solidFill>
                  <a:schemeClr val="tx1"/>
                </a:solidFill>
                <a:latin typeface="Segoe UI" panose="020B0502040204020203" pitchFamily="34" charset="0"/>
                <a:cs typeface="Segoe UI" panose="020B0502040204020203" pitchFamily="34" charset="0"/>
              </a:rPr>
              <a:t>short-term rental accommodations </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New policies regarding </a:t>
            </a:r>
            <a:r>
              <a:rPr lang="en-CA" b="1" dirty="0">
                <a:solidFill>
                  <a:schemeClr val="tx1"/>
                </a:solidFill>
                <a:latin typeface="Segoe UI" panose="020B0502040204020203" pitchFamily="34" charset="0"/>
                <a:cs typeface="Segoe UI" panose="020B0502040204020203" pitchFamily="34" charset="0"/>
              </a:rPr>
              <a:t>additional residential units </a:t>
            </a:r>
            <a:r>
              <a:rPr lang="en-CA" dirty="0">
                <a:solidFill>
                  <a:schemeClr val="tx1"/>
                </a:solidFill>
                <a:latin typeface="Segoe UI" panose="020B0502040204020203" pitchFamily="34" charset="0"/>
                <a:cs typeface="Segoe UI" panose="020B0502040204020203" pitchFamily="34" charset="0"/>
              </a:rPr>
              <a:t>in alignment with provincial direction</a:t>
            </a:r>
          </a:p>
        </p:txBody>
      </p:sp>
      <p:sp>
        <p:nvSpPr>
          <p:cNvPr id="13" name="Rectangle: Rounded Corners 12">
            <a:extLst>
              <a:ext uri="{FF2B5EF4-FFF2-40B4-BE49-F238E27FC236}">
                <a16:creationId xmlns:a16="http://schemas.microsoft.com/office/drawing/2014/main" id="{BD44A8CE-8945-0123-6447-8791DC4D085E}"/>
              </a:ext>
            </a:extLst>
          </p:cNvPr>
          <p:cNvSpPr/>
          <p:nvPr/>
        </p:nvSpPr>
        <p:spPr>
          <a:xfrm>
            <a:off x="525583"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E: Town-Wide Policies</a:t>
            </a:r>
          </a:p>
        </p:txBody>
      </p:sp>
      <p:sp>
        <p:nvSpPr>
          <p:cNvPr id="14" name="Rectangle: Rounded Corners 13">
            <a:extLst>
              <a:ext uri="{FF2B5EF4-FFF2-40B4-BE49-F238E27FC236}">
                <a16:creationId xmlns:a16="http://schemas.microsoft.com/office/drawing/2014/main" id="{B27E3FE9-8948-03D2-194D-DB03E755134C}"/>
              </a:ext>
            </a:extLst>
          </p:cNvPr>
          <p:cNvSpPr/>
          <p:nvPr/>
        </p:nvSpPr>
        <p:spPr>
          <a:xfrm>
            <a:off x="4911315" y="1043673"/>
            <a:ext cx="1308536" cy="445249"/>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US" b="1">
                <a:solidFill>
                  <a:schemeClr val="tx1"/>
                </a:solidFill>
                <a:latin typeface="Segoe UI" panose="020B0502040204020203" pitchFamily="34" charset="0"/>
                <a:cs typeface="Segoe UI" panose="020B0502040204020203" pitchFamily="34" charset="0"/>
              </a:rPr>
              <a:t>Housing</a:t>
            </a:r>
            <a:endParaRPr lang="en-CA" b="1">
              <a:solidFill>
                <a:schemeClr val="tx1"/>
              </a:solidFill>
              <a:latin typeface="Segoe UI" panose="020B0502040204020203" pitchFamily="34" charset="0"/>
              <a:cs typeface="Segoe UI" panose="020B0502040204020203" pitchFamily="34" charset="0"/>
            </a:endParaRPr>
          </a:p>
        </p:txBody>
      </p:sp>
      <p:grpSp>
        <p:nvGrpSpPr>
          <p:cNvPr id="4" name="Group 3">
            <a:extLst>
              <a:ext uri="{FF2B5EF4-FFF2-40B4-BE49-F238E27FC236}">
                <a16:creationId xmlns:a16="http://schemas.microsoft.com/office/drawing/2014/main" id="{4058A372-020A-8C9C-C700-B2EB7B1D7BF1}"/>
              </a:ext>
            </a:extLst>
          </p:cNvPr>
          <p:cNvGrpSpPr/>
          <p:nvPr/>
        </p:nvGrpSpPr>
        <p:grpSpPr>
          <a:xfrm>
            <a:off x="8228831" y="2169009"/>
            <a:ext cx="3163596" cy="2012646"/>
            <a:chOff x="5915964" y="2787797"/>
            <a:chExt cx="3163596" cy="2012646"/>
          </a:xfrm>
        </p:grpSpPr>
        <p:sp>
          <p:nvSpPr>
            <p:cNvPr id="5" name="Rectangle: Rounded Corners 4">
              <a:extLst>
                <a:ext uri="{FF2B5EF4-FFF2-40B4-BE49-F238E27FC236}">
                  <a16:creationId xmlns:a16="http://schemas.microsoft.com/office/drawing/2014/main" id="{B89EAFE6-F8AF-C893-9A82-D62D7EBF6E1B}"/>
                </a:ext>
              </a:extLst>
            </p:cNvPr>
            <p:cNvSpPr/>
            <p:nvPr/>
          </p:nvSpPr>
          <p:spPr>
            <a:xfrm>
              <a:off x="5915964" y="3102532"/>
              <a:ext cx="3163596" cy="169791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r>
                <a:rPr lang="en-US" sz="1400" b="0" i="0" dirty="0">
                  <a:solidFill>
                    <a:srgbClr val="242424"/>
                  </a:solidFill>
                  <a:effectLst/>
                  <a:latin typeface="Segoe UI" panose="020B0502040204020203" pitchFamily="34" charset="0"/>
                  <a:cs typeface="Segoe UI" panose="020B0502040204020203" pitchFamily="34" charset="0"/>
                </a:rPr>
                <a:t>Housing is an important priority for the community, as identified at the Visioning Workshop. The draft Official Plan includes many opportunities for the Town to increase housing options.</a:t>
              </a:r>
              <a:endParaRPr lang="en-CA" sz="1400" dirty="0">
                <a:solidFill>
                  <a:schemeClr val="tx1"/>
                </a:solidFill>
                <a:latin typeface="Segoe UI" panose="020B0502040204020203" pitchFamily="34" charset="0"/>
                <a:cs typeface="Segoe UI" panose="020B0502040204020203" pitchFamily="34" charset="0"/>
              </a:endParaRPr>
            </a:p>
          </p:txBody>
        </p:sp>
        <p:pic>
          <p:nvPicPr>
            <p:cNvPr id="6" name="Graphic 5" descr="Comment Add with solid fill">
              <a:extLst>
                <a:ext uri="{FF2B5EF4-FFF2-40B4-BE49-F238E27FC236}">
                  <a16:creationId xmlns:a16="http://schemas.microsoft.com/office/drawing/2014/main" id="{1BFF6955-2143-C61E-DE04-C9F358975C7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15964" y="2787797"/>
              <a:ext cx="629469" cy="629469"/>
            </a:xfrm>
            <a:prstGeom prst="rect">
              <a:avLst/>
            </a:prstGeom>
          </p:spPr>
        </p:pic>
      </p:grpSp>
    </p:spTree>
    <p:extLst>
      <p:ext uri="{BB962C8B-B14F-4D97-AF65-F5344CB8AC3E}">
        <p14:creationId xmlns:p14="http://schemas.microsoft.com/office/powerpoint/2010/main" val="4235972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3950A-5043-3A65-5022-2F98A521A9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089B907-228C-98E6-A717-CE80478194C0}"/>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2" name="Rectangle: Rounded Corners 1">
            <a:extLst>
              <a:ext uri="{FF2B5EF4-FFF2-40B4-BE49-F238E27FC236}">
                <a16:creationId xmlns:a16="http://schemas.microsoft.com/office/drawing/2014/main" id="{BC1DCB54-41AE-2137-C669-690B006F5B31}"/>
              </a:ext>
            </a:extLst>
          </p:cNvPr>
          <p:cNvSpPr/>
          <p:nvPr/>
        </p:nvSpPr>
        <p:spPr>
          <a:xfrm>
            <a:off x="525584" y="1348076"/>
            <a:ext cx="7518033" cy="445534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What is Important:</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Policies to </a:t>
            </a:r>
            <a:r>
              <a:rPr lang="en-CA" b="1" dirty="0">
                <a:solidFill>
                  <a:schemeClr val="tx1"/>
                </a:solidFill>
                <a:latin typeface="Segoe UI" panose="020B0502040204020203" pitchFamily="34" charset="0"/>
                <a:cs typeface="Segoe UI" panose="020B0502040204020203" pitchFamily="34" charset="0"/>
              </a:rPr>
              <a:t>align land use planning with economic development strategies</a:t>
            </a:r>
            <a:r>
              <a:rPr lang="en-CA" dirty="0">
                <a:solidFill>
                  <a:schemeClr val="tx1"/>
                </a:solidFill>
                <a:latin typeface="Segoe UI" panose="020B0502040204020203" pitchFamily="34" charset="0"/>
                <a:cs typeface="Segoe UI" panose="020B0502040204020203" pitchFamily="34" charset="0"/>
              </a:rPr>
              <a:t> to retain and attract investment</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Updated policies to ensure employment areas have the </a:t>
            </a:r>
            <a:r>
              <a:rPr lang="en-CA" b="1" dirty="0">
                <a:solidFill>
                  <a:schemeClr val="tx1"/>
                </a:solidFill>
                <a:latin typeface="Segoe UI" panose="020B0502040204020203" pitchFamily="34" charset="0"/>
                <a:cs typeface="Segoe UI" panose="020B0502040204020203" pitchFamily="34" charset="0"/>
              </a:rPr>
              <a:t>necessary infrastructure and services</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Updated </a:t>
            </a:r>
            <a:r>
              <a:rPr lang="en-CA" b="1" dirty="0">
                <a:solidFill>
                  <a:schemeClr val="tx1"/>
                </a:solidFill>
                <a:latin typeface="Segoe UI" panose="020B0502040204020203" pitchFamily="34" charset="0"/>
                <a:cs typeface="Segoe UI" panose="020B0502040204020203" pitchFamily="34" charset="0"/>
              </a:rPr>
              <a:t>minimum density targets for the employment areas</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Ensure </a:t>
            </a:r>
            <a:r>
              <a:rPr lang="en-CA" b="1" dirty="0">
                <a:solidFill>
                  <a:schemeClr val="tx1"/>
                </a:solidFill>
                <a:latin typeface="Segoe UI" panose="020B0502040204020203" pitchFamily="34" charset="0"/>
                <a:cs typeface="Segoe UI" panose="020B0502040204020203" pitchFamily="34" charset="0"/>
              </a:rPr>
              <a:t>land use compatibility</a:t>
            </a:r>
            <a:r>
              <a:rPr lang="en-CA" dirty="0">
                <a:solidFill>
                  <a:schemeClr val="tx1"/>
                </a:solidFill>
                <a:latin typeface="Segoe UI" panose="020B0502040204020203" pitchFamily="34" charset="0"/>
                <a:cs typeface="Segoe UI" panose="020B0502040204020203" pitchFamily="34" charset="0"/>
              </a:rPr>
              <a:t> between employment areas and non-employment lands, in accordance with provincial direction</a:t>
            </a:r>
            <a:endParaRPr lang="en-CA" dirty="0">
              <a:solidFill>
                <a:schemeClr val="tx1"/>
              </a:solidFill>
              <a:latin typeface="Segoe UI" panose="020B0502040204020203" pitchFamily="34" charset="0"/>
              <a:ea typeface="Calibri"/>
              <a:cs typeface="Segoe UI" panose="020B0502040204020203" pitchFamily="34" charset="0"/>
            </a:endParaRPr>
          </a:p>
        </p:txBody>
      </p:sp>
      <p:grpSp>
        <p:nvGrpSpPr>
          <p:cNvPr id="11" name="Group 10">
            <a:extLst>
              <a:ext uri="{FF2B5EF4-FFF2-40B4-BE49-F238E27FC236}">
                <a16:creationId xmlns:a16="http://schemas.microsoft.com/office/drawing/2014/main" id="{86C65F37-FD5C-5F70-1A24-26B3082136C4}"/>
              </a:ext>
            </a:extLst>
          </p:cNvPr>
          <p:cNvGrpSpPr/>
          <p:nvPr/>
        </p:nvGrpSpPr>
        <p:grpSpPr>
          <a:xfrm>
            <a:off x="8228831" y="2169009"/>
            <a:ext cx="3163596" cy="1954417"/>
            <a:chOff x="5915964" y="2787797"/>
            <a:chExt cx="3163596" cy="2012646"/>
          </a:xfrm>
        </p:grpSpPr>
        <p:sp>
          <p:nvSpPr>
            <p:cNvPr id="12" name="Rectangle: Rounded Corners 11">
              <a:extLst>
                <a:ext uri="{FF2B5EF4-FFF2-40B4-BE49-F238E27FC236}">
                  <a16:creationId xmlns:a16="http://schemas.microsoft.com/office/drawing/2014/main" id="{4612AB3F-BFC2-E2A2-C4F1-769066BAFBEB}"/>
                </a:ext>
              </a:extLst>
            </p:cNvPr>
            <p:cNvSpPr/>
            <p:nvPr/>
          </p:nvSpPr>
          <p:spPr>
            <a:xfrm>
              <a:off x="5915964" y="3102532"/>
              <a:ext cx="3163596" cy="169791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r>
                <a:rPr lang="en-US" sz="1400" b="0" i="0">
                  <a:solidFill>
                    <a:srgbClr val="242424"/>
                  </a:solidFill>
                  <a:effectLst/>
                  <a:latin typeface="Segoe UI" panose="020B0502040204020203" pitchFamily="34" charset="0"/>
                  <a:cs typeface="Segoe UI" panose="020B0502040204020203" pitchFamily="34" charset="0"/>
                </a:rPr>
                <a:t>The draft Official Plan contemplates the long-term protection of employment areas from incompatible development that would hinder their planned function.</a:t>
              </a:r>
              <a:endParaRPr lang="en-CA" sz="1400">
                <a:solidFill>
                  <a:schemeClr val="tx1"/>
                </a:solidFill>
                <a:latin typeface="Segoe UI" panose="020B0502040204020203" pitchFamily="34" charset="0"/>
                <a:cs typeface="Segoe UI" panose="020B0502040204020203" pitchFamily="34" charset="0"/>
              </a:endParaRPr>
            </a:p>
          </p:txBody>
        </p:sp>
        <p:pic>
          <p:nvPicPr>
            <p:cNvPr id="13" name="Graphic 12" descr="Comment Add with solid fill">
              <a:extLst>
                <a:ext uri="{FF2B5EF4-FFF2-40B4-BE49-F238E27FC236}">
                  <a16:creationId xmlns:a16="http://schemas.microsoft.com/office/drawing/2014/main" id="{F11DDD47-700C-5B2A-EDE8-F998DA953DE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15964" y="2787797"/>
              <a:ext cx="629469" cy="629469"/>
            </a:xfrm>
            <a:prstGeom prst="rect">
              <a:avLst/>
            </a:prstGeom>
          </p:spPr>
        </p:pic>
      </p:grpSp>
      <p:sp>
        <p:nvSpPr>
          <p:cNvPr id="4" name="Rectangle: Rounded Corners 3">
            <a:extLst>
              <a:ext uri="{FF2B5EF4-FFF2-40B4-BE49-F238E27FC236}">
                <a16:creationId xmlns:a16="http://schemas.microsoft.com/office/drawing/2014/main" id="{EE303FEE-C28F-8877-ECC6-C25F34885E94}"/>
              </a:ext>
            </a:extLst>
          </p:cNvPr>
          <p:cNvSpPr/>
          <p:nvPr/>
        </p:nvSpPr>
        <p:spPr>
          <a:xfrm>
            <a:off x="525583"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E: Town-Wide Policies</a:t>
            </a:r>
          </a:p>
        </p:txBody>
      </p:sp>
      <p:sp>
        <p:nvSpPr>
          <p:cNvPr id="6" name="Rectangle: Rounded Corners 5">
            <a:extLst>
              <a:ext uri="{FF2B5EF4-FFF2-40B4-BE49-F238E27FC236}">
                <a16:creationId xmlns:a16="http://schemas.microsoft.com/office/drawing/2014/main" id="{0DD26559-C6B2-C7C8-8316-59F2F00ED232}"/>
              </a:ext>
            </a:extLst>
          </p:cNvPr>
          <p:cNvSpPr/>
          <p:nvPr/>
        </p:nvSpPr>
        <p:spPr>
          <a:xfrm>
            <a:off x="4597878" y="1043673"/>
            <a:ext cx="1842687" cy="445249"/>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US" b="1">
                <a:solidFill>
                  <a:schemeClr val="tx1"/>
                </a:solidFill>
                <a:latin typeface="Segoe UI" panose="020B0502040204020203" pitchFamily="34" charset="0"/>
                <a:cs typeface="Segoe UI" panose="020B0502040204020203" pitchFamily="34" charset="0"/>
              </a:rPr>
              <a:t>Employment</a:t>
            </a:r>
            <a:endParaRPr lang="en-CA" b="1">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09506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01981-4420-1338-D889-D6DBC1EC09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5EAD8E-6065-A899-B421-32E005B25013}"/>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67D1650F-A9CE-0CD4-A710-21E7CCEFB929}"/>
              </a:ext>
            </a:extLst>
          </p:cNvPr>
          <p:cNvSpPr/>
          <p:nvPr/>
        </p:nvSpPr>
        <p:spPr>
          <a:xfrm>
            <a:off x="525583"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E: Town-Wide Policies</a:t>
            </a:r>
          </a:p>
        </p:txBody>
      </p:sp>
      <p:sp>
        <p:nvSpPr>
          <p:cNvPr id="2" name="Rectangle: Rounded Corners 1">
            <a:extLst>
              <a:ext uri="{FF2B5EF4-FFF2-40B4-BE49-F238E27FC236}">
                <a16:creationId xmlns:a16="http://schemas.microsoft.com/office/drawing/2014/main" id="{50C4BABE-B3B3-D22E-5AEC-1DAA3EDC34D5}"/>
              </a:ext>
            </a:extLst>
          </p:cNvPr>
          <p:cNvSpPr/>
          <p:nvPr/>
        </p:nvSpPr>
        <p:spPr>
          <a:xfrm>
            <a:off x="525584" y="1358979"/>
            <a:ext cx="7385127" cy="445534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What is Important:</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Promote a </a:t>
            </a:r>
            <a:r>
              <a:rPr lang="en-CA" b="1" dirty="0">
                <a:solidFill>
                  <a:schemeClr val="tx1"/>
                </a:solidFill>
                <a:latin typeface="Segoe UI" panose="020B0502040204020203" pitchFamily="34" charset="0"/>
                <a:cs typeface="Segoe UI" panose="020B0502040204020203" pitchFamily="34" charset="0"/>
              </a:rPr>
              <a:t>compact built form, active transportation, and energy efficient design </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New policies to </a:t>
            </a:r>
            <a:r>
              <a:rPr lang="en-CA" b="1" dirty="0">
                <a:solidFill>
                  <a:schemeClr val="tx1"/>
                </a:solidFill>
                <a:latin typeface="Segoe UI" panose="020B0502040204020203" pitchFamily="34" charset="0"/>
                <a:cs typeface="Segoe UI" panose="020B0502040204020203" pitchFamily="34" charset="0"/>
              </a:rPr>
              <a:t>protect the Town's tree canopy</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Support the supply of </a:t>
            </a:r>
            <a:r>
              <a:rPr lang="en-CA" b="1" dirty="0">
                <a:solidFill>
                  <a:schemeClr val="tx1"/>
                </a:solidFill>
                <a:latin typeface="Segoe UI" panose="020B0502040204020203" pitchFamily="34" charset="0"/>
                <a:cs typeface="Segoe UI" panose="020B0502040204020203" pitchFamily="34" charset="0"/>
              </a:rPr>
              <a:t>water quantity </a:t>
            </a:r>
            <a:r>
              <a:rPr lang="en-CA" dirty="0">
                <a:solidFill>
                  <a:schemeClr val="tx1"/>
                </a:solidFill>
                <a:latin typeface="Segoe UI" panose="020B0502040204020203" pitchFamily="34" charset="0"/>
                <a:cs typeface="Segoe UI" panose="020B0502040204020203" pitchFamily="34" charset="0"/>
              </a:rPr>
              <a:t>and </a:t>
            </a:r>
            <a:r>
              <a:rPr lang="en-CA" b="1" dirty="0">
                <a:solidFill>
                  <a:schemeClr val="tx1"/>
                </a:solidFill>
                <a:latin typeface="Segoe UI" panose="020B0502040204020203" pitchFamily="34" charset="0"/>
                <a:cs typeface="Segoe UI" panose="020B0502040204020203" pitchFamily="34" charset="0"/>
              </a:rPr>
              <a:t>water quality, </a:t>
            </a:r>
            <a:r>
              <a:rPr lang="en-CA" dirty="0">
                <a:solidFill>
                  <a:schemeClr val="tx1"/>
                </a:solidFill>
                <a:latin typeface="Segoe UI" panose="020B0502040204020203" pitchFamily="34" charset="0"/>
                <a:cs typeface="Segoe UI" panose="020B0502040204020203" pitchFamily="34" charset="0"/>
              </a:rPr>
              <a:t>as well as </a:t>
            </a:r>
            <a:r>
              <a:rPr lang="en-CA" b="1" dirty="0">
                <a:solidFill>
                  <a:schemeClr val="tx1"/>
                </a:solidFill>
                <a:latin typeface="Segoe UI" panose="020B0502040204020203" pitchFamily="34" charset="0"/>
                <a:cs typeface="Segoe UI" panose="020B0502040204020203" pitchFamily="34" charset="0"/>
              </a:rPr>
              <a:t>energy conservation </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Encourage the development of </a:t>
            </a:r>
            <a:r>
              <a:rPr lang="en-CA" b="1" dirty="0">
                <a:solidFill>
                  <a:schemeClr val="tx1"/>
                </a:solidFill>
                <a:latin typeface="Segoe UI" panose="020B0502040204020203" pitchFamily="34" charset="0"/>
                <a:cs typeface="Segoe UI" panose="020B0502040204020203" pitchFamily="34" charset="0"/>
              </a:rPr>
              <a:t>energy supply-related infrastructure facilities</a:t>
            </a:r>
            <a:r>
              <a:rPr lang="en-CA" dirty="0">
                <a:solidFill>
                  <a:schemeClr val="tx1"/>
                </a:solidFill>
                <a:latin typeface="Segoe UI" panose="020B0502040204020203" pitchFamily="34" charset="0"/>
                <a:cs typeface="Segoe UI" panose="020B0502040204020203" pitchFamily="34" charset="0"/>
              </a:rPr>
              <a:t> to accommodate current and projected needs</a:t>
            </a:r>
          </a:p>
        </p:txBody>
      </p:sp>
      <p:grpSp>
        <p:nvGrpSpPr>
          <p:cNvPr id="6" name="Group 5">
            <a:extLst>
              <a:ext uri="{FF2B5EF4-FFF2-40B4-BE49-F238E27FC236}">
                <a16:creationId xmlns:a16="http://schemas.microsoft.com/office/drawing/2014/main" id="{454C63AB-0D79-086A-C1BF-D94C9ED56945}"/>
              </a:ext>
            </a:extLst>
          </p:cNvPr>
          <p:cNvGrpSpPr/>
          <p:nvPr/>
        </p:nvGrpSpPr>
        <p:grpSpPr>
          <a:xfrm>
            <a:off x="8131615" y="2190894"/>
            <a:ext cx="3349370" cy="1855110"/>
            <a:chOff x="6216885" y="4013501"/>
            <a:chExt cx="3349370" cy="1855110"/>
          </a:xfrm>
        </p:grpSpPr>
        <p:sp>
          <p:nvSpPr>
            <p:cNvPr id="7" name="Rectangle: Rounded Corners 6">
              <a:extLst>
                <a:ext uri="{FF2B5EF4-FFF2-40B4-BE49-F238E27FC236}">
                  <a16:creationId xmlns:a16="http://schemas.microsoft.com/office/drawing/2014/main" id="{A7ECAC4D-6188-A185-F829-054A999F9499}"/>
                </a:ext>
              </a:extLst>
            </p:cNvPr>
            <p:cNvSpPr/>
            <p:nvPr/>
          </p:nvSpPr>
          <p:spPr>
            <a:xfrm>
              <a:off x="6382688" y="4407871"/>
              <a:ext cx="3183567" cy="146074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r>
                <a:rPr lang="en-US" sz="1400" b="0" i="0" dirty="0">
                  <a:solidFill>
                    <a:srgbClr val="242424"/>
                  </a:solidFill>
                  <a:effectLst/>
                  <a:latin typeface="Segoe UI" panose="020B0502040204020203" pitchFamily="34" charset="0"/>
                  <a:cs typeface="Segoe UI" panose="020B0502040204020203" pitchFamily="34" charset="0"/>
                </a:rPr>
                <a:t>Policies of the draft Official Plan provide direction on opportunities through land use planning to respond to a changing climate through mitigation and adaptation.</a:t>
              </a:r>
              <a:endParaRPr lang="en-CA" sz="1400" dirty="0">
                <a:solidFill>
                  <a:schemeClr val="tx1"/>
                </a:solidFill>
                <a:latin typeface="Segoe UI" panose="020B0502040204020203" pitchFamily="34" charset="0"/>
                <a:cs typeface="Segoe UI" panose="020B0502040204020203" pitchFamily="34" charset="0"/>
              </a:endParaRPr>
            </a:p>
          </p:txBody>
        </p:sp>
        <p:pic>
          <p:nvPicPr>
            <p:cNvPr id="8" name="Graphic 7" descr="Comment Add with solid fill">
              <a:extLst>
                <a:ext uri="{FF2B5EF4-FFF2-40B4-BE49-F238E27FC236}">
                  <a16:creationId xmlns:a16="http://schemas.microsoft.com/office/drawing/2014/main" id="{D4CBB4C3-5C09-9AFA-9D62-98F3494378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16885" y="4013501"/>
              <a:ext cx="629469" cy="629469"/>
            </a:xfrm>
            <a:prstGeom prst="rect">
              <a:avLst/>
            </a:prstGeom>
          </p:spPr>
        </p:pic>
      </p:grpSp>
      <p:sp>
        <p:nvSpPr>
          <p:cNvPr id="10" name="Rectangle: Rounded Corners 9">
            <a:extLst>
              <a:ext uri="{FF2B5EF4-FFF2-40B4-BE49-F238E27FC236}">
                <a16:creationId xmlns:a16="http://schemas.microsoft.com/office/drawing/2014/main" id="{44E7DD95-57B5-E3AF-8F33-E91F2D541030}"/>
              </a:ext>
            </a:extLst>
          </p:cNvPr>
          <p:cNvSpPr/>
          <p:nvPr/>
        </p:nvSpPr>
        <p:spPr>
          <a:xfrm>
            <a:off x="3884566" y="1043673"/>
            <a:ext cx="2556000" cy="445249"/>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US" b="1">
                <a:solidFill>
                  <a:schemeClr val="tx1"/>
                </a:solidFill>
                <a:latin typeface="Segoe UI" panose="020B0502040204020203" pitchFamily="34" charset="0"/>
                <a:cs typeface="Segoe UI" panose="020B0502040204020203" pitchFamily="34" charset="0"/>
              </a:rPr>
              <a:t>Climate Change</a:t>
            </a:r>
            <a:endParaRPr lang="en-CA" b="1">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42314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96248-9467-3E07-2064-160F572F44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83F6C9-2B3A-A51B-ACBE-194D004D26BB}"/>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2" name="Rectangle: Rounded Corners 1">
            <a:extLst>
              <a:ext uri="{FF2B5EF4-FFF2-40B4-BE49-F238E27FC236}">
                <a16:creationId xmlns:a16="http://schemas.microsoft.com/office/drawing/2014/main" id="{E052AC1C-E7BE-91CB-1211-3CC121D2D2BE}"/>
              </a:ext>
            </a:extLst>
          </p:cNvPr>
          <p:cNvSpPr/>
          <p:nvPr/>
        </p:nvSpPr>
        <p:spPr>
          <a:xfrm>
            <a:off x="525584" y="1358979"/>
            <a:ext cx="7167666" cy="445534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What is Important:</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Policies regarding a </a:t>
            </a:r>
            <a:r>
              <a:rPr lang="en-CA" b="1" dirty="0">
                <a:solidFill>
                  <a:schemeClr val="tx1"/>
                </a:solidFill>
                <a:latin typeface="Segoe UI" panose="020B0502040204020203" pitchFamily="34" charset="0"/>
                <a:cs typeface="Segoe UI" panose="020B0502040204020203" pitchFamily="34" charset="0"/>
              </a:rPr>
              <a:t>Municipal Heritage Register </a:t>
            </a:r>
            <a:r>
              <a:rPr lang="en-CA" dirty="0">
                <a:solidFill>
                  <a:schemeClr val="tx1"/>
                </a:solidFill>
                <a:latin typeface="Segoe UI" panose="020B0502040204020203" pitchFamily="34" charset="0"/>
                <a:cs typeface="Segoe UI" panose="020B0502040204020203" pitchFamily="34" charset="0"/>
              </a:rPr>
              <a:t>which includes all properties that are of significant cultural heritage value or interest</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Identifies requirements for a </a:t>
            </a:r>
            <a:r>
              <a:rPr lang="en-CA" b="1" dirty="0">
                <a:solidFill>
                  <a:schemeClr val="tx1"/>
                </a:solidFill>
                <a:latin typeface="Segoe UI" panose="020B0502040204020203" pitchFamily="34" charset="0"/>
                <a:cs typeface="Segoe UI" panose="020B0502040204020203" pitchFamily="34" charset="0"/>
              </a:rPr>
              <a:t>Heritage Impact Assessment </a:t>
            </a:r>
            <a:r>
              <a:rPr lang="en-CA" dirty="0">
                <a:solidFill>
                  <a:schemeClr val="tx1"/>
                </a:solidFill>
                <a:latin typeface="Segoe UI" panose="020B0502040204020203" pitchFamily="34" charset="0"/>
                <a:cs typeface="Segoe UI" panose="020B0502040204020203" pitchFamily="34" charset="0"/>
              </a:rPr>
              <a:t>for alterations to heritage properties</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Updated policies to </a:t>
            </a:r>
            <a:r>
              <a:rPr lang="en-CA" b="1" dirty="0">
                <a:solidFill>
                  <a:schemeClr val="tx1"/>
                </a:solidFill>
                <a:latin typeface="Segoe UI" panose="020B0502040204020203" pitchFamily="34" charset="0"/>
                <a:cs typeface="Segoe UI" panose="020B0502040204020203" pitchFamily="34" charset="0"/>
              </a:rPr>
              <a:t>identify and protect archaeological resources</a:t>
            </a:r>
            <a:r>
              <a:rPr lang="en-CA" dirty="0">
                <a:solidFill>
                  <a:schemeClr val="tx1"/>
                </a:solidFill>
                <a:latin typeface="Segoe UI" panose="020B0502040204020203" pitchFamily="34" charset="0"/>
                <a:cs typeface="Segoe UI" panose="020B0502040204020203" pitchFamily="34" charset="0"/>
              </a:rPr>
              <a:t> including new archaeological mapping, new requirements for the completion of an Archaeological Assessment, and a commitment to work with First Nations and Indigenous Communities</a:t>
            </a:r>
          </a:p>
        </p:txBody>
      </p:sp>
      <p:grpSp>
        <p:nvGrpSpPr>
          <p:cNvPr id="6" name="Group 5">
            <a:extLst>
              <a:ext uri="{FF2B5EF4-FFF2-40B4-BE49-F238E27FC236}">
                <a16:creationId xmlns:a16="http://schemas.microsoft.com/office/drawing/2014/main" id="{50087514-A7FC-E59F-4273-360DD692F336}"/>
              </a:ext>
            </a:extLst>
          </p:cNvPr>
          <p:cNvGrpSpPr/>
          <p:nvPr/>
        </p:nvGrpSpPr>
        <p:grpSpPr>
          <a:xfrm>
            <a:off x="8308823" y="2186629"/>
            <a:ext cx="3058682" cy="1720320"/>
            <a:chOff x="5447340" y="4529533"/>
            <a:chExt cx="3058682" cy="1720320"/>
          </a:xfrm>
        </p:grpSpPr>
        <p:sp>
          <p:nvSpPr>
            <p:cNvPr id="7" name="Rectangle: Rounded Corners 6">
              <a:extLst>
                <a:ext uri="{FF2B5EF4-FFF2-40B4-BE49-F238E27FC236}">
                  <a16:creationId xmlns:a16="http://schemas.microsoft.com/office/drawing/2014/main" id="{8859D930-1183-C147-01A7-442A9E2A3569}"/>
                </a:ext>
              </a:extLst>
            </p:cNvPr>
            <p:cNvSpPr/>
            <p:nvPr/>
          </p:nvSpPr>
          <p:spPr>
            <a:xfrm>
              <a:off x="5581753" y="4818549"/>
              <a:ext cx="2924269" cy="1431304"/>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fontAlgn="base"/>
              <a:r>
                <a:rPr lang="en-US" sz="1400" b="0" i="0">
                  <a:solidFill>
                    <a:srgbClr val="242424"/>
                  </a:solidFill>
                  <a:effectLst/>
                  <a:latin typeface="Segoe UI" panose="020B0502040204020203" pitchFamily="34" charset="0"/>
                  <a:cs typeface="Segoe UI" panose="020B0502040204020203" pitchFamily="34" charset="0"/>
                </a:rPr>
                <a:t>Feedback emphasized creating guidelines to identify heritage buildings and providing guidance to owners of designated heritage properties.</a:t>
              </a:r>
              <a:endParaRPr lang="en-CA" sz="1400">
                <a:solidFill>
                  <a:schemeClr val="tx1"/>
                </a:solidFill>
                <a:latin typeface="Segoe UI" panose="020B0502040204020203" pitchFamily="34" charset="0"/>
                <a:cs typeface="Segoe UI" panose="020B0502040204020203" pitchFamily="34" charset="0"/>
              </a:endParaRPr>
            </a:p>
          </p:txBody>
        </p:sp>
        <p:pic>
          <p:nvPicPr>
            <p:cNvPr id="8" name="Graphic 7" descr="Comment Add with solid fill">
              <a:extLst>
                <a:ext uri="{FF2B5EF4-FFF2-40B4-BE49-F238E27FC236}">
                  <a16:creationId xmlns:a16="http://schemas.microsoft.com/office/drawing/2014/main" id="{E6F83FAF-807A-5147-8E0A-A46A224F2C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47340" y="4529533"/>
              <a:ext cx="578033" cy="578033"/>
            </a:xfrm>
            <a:prstGeom prst="rect">
              <a:avLst/>
            </a:prstGeom>
          </p:spPr>
        </p:pic>
      </p:grpSp>
      <p:sp>
        <p:nvSpPr>
          <p:cNvPr id="9" name="Rectangle: Rounded Corners 8">
            <a:extLst>
              <a:ext uri="{FF2B5EF4-FFF2-40B4-BE49-F238E27FC236}">
                <a16:creationId xmlns:a16="http://schemas.microsoft.com/office/drawing/2014/main" id="{42306AF3-F2D5-A7D0-CF9D-E94BAB42ADEC}"/>
              </a:ext>
            </a:extLst>
          </p:cNvPr>
          <p:cNvSpPr/>
          <p:nvPr/>
        </p:nvSpPr>
        <p:spPr>
          <a:xfrm>
            <a:off x="525583"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E: Town-Wide Policies</a:t>
            </a:r>
          </a:p>
        </p:txBody>
      </p:sp>
      <p:sp>
        <p:nvSpPr>
          <p:cNvPr id="10" name="Rectangle: Rounded Corners 9">
            <a:extLst>
              <a:ext uri="{FF2B5EF4-FFF2-40B4-BE49-F238E27FC236}">
                <a16:creationId xmlns:a16="http://schemas.microsoft.com/office/drawing/2014/main" id="{79A968CB-C757-7898-5A7D-9927AD88F961}"/>
              </a:ext>
            </a:extLst>
          </p:cNvPr>
          <p:cNvSpPr/>
          <p:nvPr/>
        </p:nvSpPr>
        <p:spPr>
          <a:xfrm>
            <a:off x="3884566" y="1043673"/>
            <a:ext cx="2556000" cy="445249"/>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US" b="1">
                <a:solidFill>
                  <a:schemeClr val="tx1"/>
                </a:solidFill>
                <a:latin typeface="Segoe UI" panose="020B0502040204020203" pitchFamily="34" charset="0"/>
                <a:cs typeface="Segoe UI" panose="020B0502040204020203" pitchFamily="34" charset="0"/>
              </a:rPr>
              <a:t>Cultural Heritage</a:t>
            </a:r>
            <a:endParaRPr lang="en-CA" b="1">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47102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0BC3E-5EE4-9F12-E868-BD0B818900A8}"/>
            </a:ext>
          </a:extLst>
        </p:cNvPr>
        <p:cNvGrpSpPr/>
        <p:nvPr/>
      </p:nvGrpSpPr>
      <p:grpSpPr>
        <a:xfrm>
          <a:off x="0" y="0"/>
          <a:ext cx="0" cy="0"/>
          <a:chOff x="0" y="0"/>
          <a:chExt cx="0" cy="0"/>
        </a:xfrm>
      </p:grpSpPr>
      <p:pic>
        <p:nvPicPr>
          <p:cNvPr id="12" name="Picture 11" descr="A map of a city&#10;&#10;AI-generated content may be incorrect.">
            <a:extLst>
              <a:ext uri="{FF2B5EF4-FFF2-40B4-BE49-F238E27FC236}">
                <a16:creationId xmlns:a16="http://schemas.microsoft.com/office/drawing/2014/main" id="{E35C37BD-EEF2-0C09-E6E0-DE725CD094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53175">
            <a:off x="8127775" y="2074971"/>
            <a:ext cx="3519384" cy="2278082"/>
          </a:xfrm>
          <a:prstGeom prst="rect">
            <a:avLst/>
          </a:prstGeom>
          <a:effectLst>
            <a:outerShdw blurRad="50800" dist="38100" dir="2700000" algn="tl" rotWithShape="0">
              <a:prstClr val="black">
                <a:alpha val="40000"/>
              </a:prstClr>
            </a:outerShdw>
          </a:effectLst>
        </p:spPr>
      </p:pic>
      <p:sp>
        <p:nvSpPr>
          <p:cNvPr id="3" name="Title 2">
            <a:extLst>
              <a:ext uri="{FF2B5EF4-FFF2-40B4-BE49-F238E27FC236}">
                <a16:creationId xmlns:a16="http://schemas.microsoft.com/office/drawing/2014/main" id="{788FA29E-D2E9-3E9B-26C9-F37BFB12028F}"/>
              </a:ext>
            </a:extLst>
          </p:cNvPr>
          <p:cNvSpPr>
            <a:spLocks noGrp="1"/>
          </p:cNvSpPr>
          <p:nvPr>
            <p:ph type="title"/>
          </p:nvPr>
        </p:nvSpPr>
        <p:spPr/>
        <p:txBody>
          <a:bodyPr/>
          <a:lstStyle/>
          <a:p>
            <a:r>
              <a:rPr lang="en-US">
                <a:latin typeface="Segoe UI" panose="020B0502040204020203" pitchFamily="34" charset="0"/>
                <a:cs typeface="Segoe UI" panose="020B0502040204020203" pitchFamily="34" charset="0"/>
              </a:rPr>
              <a:t>Draft Official Plan</a:t>
            </a:r>
            <a:endParaRPr lang="en-CA">
              <a:latin typeface="Segoe UI" panose="020B0502040204020203" pitchFamily="34" charset="0"/>
              <a:cs typeface="Segoe UI" panose="020B0502040204020203" pitchFamily="34" charset="0"/>
            </a:endParaRPr>
          </a:p>
        </p:txBody>
      </p:sp>
      <p:sp>
        <p:nvSpPr>
          <p:cNvPr id="2" name="Rectangle: Rounded Corners 1">
            <a:extLst>
              <a:ext uri="{FF2B5EF4-FFF2-40B4-BE49-F238E27FC236}">
                <a16:creationId xmlns:a16="http://schemas.microsoft.com/office/drawing/2014/main" id="{E4C61399-9F4A-5769-F835-1E4663A70CE4}"/>
              </a:ext>
            </a:extLst>
          </p:cNvPr>
          <p:cNvSpPr/>
          <p:nvPr/>
        </p:nvSpPr>
        <p:spPr>
          <a:xfrm>
            <a:off x="525584" y="1358979"/>
            <a:ext cx="7167666" cy="445534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What is Important:</a:t>
            </a:r>
          </a:p>
          <a:p>
            <a:pPr marL="285750" indent="-285750">
              <a:lnSpc>
                <a:spcPct val="150000"/>
              </a:lnSpc>
              <a:spcBef>
                <a:spcPts val="1200"/>
              </a:spcBef>
              <a:buFont typeface="Wingdings" panose="05000000000000000000" pitchFamily="2" charset="2"/>
              <a:buChar char="ü"/>
            </a:pPr>
            <a:r>
              <a:rPr lang="en-CA" dirty="0">
                <a:solidFill>
                  <a:schemeClr val="tx1"/>
                </a:solidFill>
                <a:latin typeface="Segoe UI" panose="020B0502040204020203" pitchFamily="34" charset="0"/>
                <a:cs typeface="Segoe UI" panose="020B0502040204020203" pitchFamily="34" charset="0"/>
              </a:rPr>
              <a:t>Agriculture</a:t>
            </a:r>
          </a:p>
          <a:p>
            <a:pPr marL="285750" indent="-285750">
              <a:lnSpc>
                <a:spcPct val="150000"/>
              </a:lnSpc>
              <a:spcBef>
                <a:spcPts val="1200"/>
              </a:spcBef>
              <a:buFont typeface="Wingdings" panose="05000000000000000000" pitchFamily="2" charset="2"/>
              <a:buChar char="ü"/>
            </a:pPr>
            <a:r>
              <a:rPr lang="en-CA" dirty="0">
                <a:solidFill>
                  <a:schemeClr val="tx1"/>
                </a:solidFill>
                <a:latin typeface="Segoe UI" panose="020B0502040204020203" pitchFamily="34" charset="0"/>
                <a:cs typeface="Segoe UI" panose="020B0502040204020203" pitchFamily="34" charset="0"/>
              </a:rPr>
              <a:t>Community Design</a:t>
            </a:r>
          </a:p>
          <a:p>
            <a:pPr marL="285750" indent="-285750">
              <a:lnSpc>
                <a:spcPct val="150000"/>
              </a:lnSpc>
              <a:spcBef>
                <a:spcPts val="1200"/>
              </a:spcBef>
              <a:buFont typeface="Wingdings" panose="05000000000000000000" pitchFamily="2" charset="2"/>
              <a:buChar char="ü"/>
            </a:pPr>
            <a:r>
              <a:rPr lang="en-CA" dirty="0">
                <a:solidFill>
                  <a:schemeClr val="tx1"/>
                </a:solidFill>
                <a:latin typeface="Segoe UI" panose="020B0502040204020203" pitchFamily="34" charset="0"/>
                <a:cs typeface="Segoe UI" panose="020B0502040204020203" pitchFamily="34" charset="0"/>
              </a:rPr>
              <a:t>Open Space and Parkland</a:t>
            </a:r>
          </a:p>
          <a:p>
            <a:pPr marL="285750" indent="-285750">
              <a:lnSpc>
                <a:spcPct val="150000"/>
              </a:lnSpc>
              <a:spcBef>
                <a:spcPts val="1200"/>
              </a:spcBef>
              <a:buFont typeface="Wingdings" panose="05000000000000000000" pitchFamily="2" charset="2"/>
              <a:buChar char="ü"/>
            </a:pPr>
            <a:r>
              <a:rPr lang="en-CA" dirty="0">
                <a:solidFill>
                  <a:schemeClr val="tx1"/>
                </a:solidFill>
                <a:latin typeface="Segoe UI" panose="020B0502040204020203" pitchFamily="34" charset="0"/>
                <a:cs typeface="Segoe UI" panose="020B0502040204020203" pitchFamily="34" charset="0"/>
              </a:rPr>
              <a:t>Transportation and Mobility</a:t>
            </a:r>
          </a:p>
          <a:p>
            <a:pPr marL="285750" indent="-285750">
              <a:lnSpc>
                <a:spcPct val="150000"/>
              </a:lnSpc>
              <a:spcBef>
                <a:spcPts val="1200"/>
              </a:spcBef>
              <a:buFont typeface="Wingdings" panose="05000000000000000000" pitchFamily="2" charset="2"/>
              <a:buChar char="ü"/>
            </a:pPr>
            <a:r>
              <a:rPr lang="en-CA" dirty="0">
                <a:solidFill>
                  <a:schemeClr val="tx1"/>
                </a:solidFill>
                <a:latin typeface="Segoe UI" panose="020B0502040204020203" pitchFamily="34" charset="0"/>
                <a:cs typeface="Segoe UI" panose="020B0502040204020203" pitchFamily="34" charset="0"/>
              </a:rPr>
              <a:t>Infrastructure and Servicing </a:t>
            </a:r>
          </a:p>
          <a:p>
            <a:pPr marL="285750" indent="-285750">
              <a:lnSpc>
                <a:spcPct val="150000"/>
              </a:lnSpc>
              <a:spcBef>
                <a:spcPts val="1200"/>
              </a:spcBef>
              <a:buFont typeface="Wingdings" panose="05000000000000000000" pitchFamily="2" charset="2"/>
              <a:buChar char="ü"/>
            </a:pPr>
            <a:r>
              <a:rPr lang="en-CA" dirty="0">
                <a:solidFill>
                  <a:schemeClr val="tx1"/>
                </a:solidFill>
                <a:latin typeface="Segoe UI" panose="020B0502040204020203" pitchFamily="34" charset="0"/>
                <a:cs typeface="Segoe UI" panose="020B0502040204020203" pitchFamily="34" charset="0"/>
              </a:rPr>
              <a:t>Community and Public Service Facilities</a:t>
            </a:r>
          </a:p>
          <a:p>
            <a:pPr marL="285750" indent="-285750">
              <a:lnSpc>
                <a:spcPct val="150000"/>
              </a:lnSpc>
              <a:spcBef>
                <a:spcPts val="1200"/>
              </a:spcBef>
              <a:buFont typeface="Wingdings" panose="05000000000000000000" pitchFamily="2" charset="2"/>
              <a:buChar char="ü"/>
            </a:pPr>
            <a:r>
              <a:rPr lang="en-CA" dirty="0">
                <a:solidFill>
                  <a:schemeClr val="tx1"/>
                </a:solidFill>
                <a:latin typeface="Segoe UI" panose="020B0502040204020203" pitchFamily="34" charset="0"/>
                <a:cs typeface="Segoe UI" panose="020B0502040204020203" pitchFamily="34" charset="0"/>
              </a:rPr>
              <a:t>Natural and Human Made Hazards </a:t>
            </a:r>
          </a:p>
          <a:p>
            <a:pPr marL="285750" indent="-285750">
              <a:spcBef>
                <a:spcPts val="1200"/>
              </a:spcBef>
              <a:buFont typeface="Arial" panose="020B0604020202020204" pitchFamily="34" charset="0"/>
              <a:buChar char="•"/>
            </a:pPr>
            <a:endParaRPr lang="en-CA" dirty="0">
              <a:solidFill>
                <a:schemeClr val="tx1"/>
              </a:solidFill>
              <a:latin typeface="Segoe UI" panose="020B0502040204020203" pitchFamily="34" charset="0"/>
              <a:cs typeface="Segoe UI" panose="020B0502040204020203" pitchFamily="34" charset="0"/>
            </a:endParaRPr>
          </a:p>
        </p:txBody>
      </p:sp>
      <p:sp>
        <p:nvSpPr>
          <p:cNvPr id="9" name="Rectangle: Rounded Corners 8">
            <a:extLst>
              <a:ext uri="{FF2B5EF4-FFF2-40B4-BE49-F238E27FC236}">
                <a16:creationId xmlns:a16="http://schemas.microsoft.com/office/drawing/2014/main" id="{629ACA3D-919A-0A85-8610-41655B6DE6C0}"/>
              </a:ext>
            </a:extLst>
          </p:cNvPr>
          <p:cNvSpPr/>
          <p:nvPr/>
        </p:nvSpPr>
        <p:spPr>
          <a:xfrm>
            <a:off x="525583"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Segoe UI" panose="020B0502040204020203" pitchFamily="34" charset="0"/>
                <a:cs typeface="Segoe UI" panose="020B0502040204020203" pitchFamily="34" charset="0"/>
              </a:rPr>
              <a:t>Part E: Town-Wide Policies</a:t>
            </a:r>
          </a:p>
        </p:txBody>
      </p:sp>
      <p:sp>
        <p:nvSpPr>
          <p:cNvPr id="10" name="Rectangle: Rounded Corners 9">
            <a:extLst>
              <a:ext uri="{FF2B5EF4-FFF2-40B4-BE49-F238E27FC236}">
                <a16:creationId xmlns:a16="http://schemas.microsoft.com/office/drawing/2014/main" id="{121F3F9F-664D-A90C-D851-30F0EB016C09}"/>
              </a:ext>
            </a:extLst>
          </p:cNvPr>
          <p:cNvSpPr/>
          <p:nvPr/>
        </p:nvSpPr>
        <p:spPr>
          <a:xfrm>
            <a:off x="3884566" y="1043673"/>
            <a:ext cx="2556000" cy="445249"/>
          </a:xfrm>
          <a:prstGeom prst="roundRect">
            <a:avLst>
              <a:gd name="adj" fmla="val 0"/>
            </a:avLst>
          </a:prstGeom>
          <a:solidFill>
            <a:srgbClr val="ABD6E3"/>
          </a:solidFill>
          <a:ln w="38100">
            <a:solidFill>
              <a:srgbClr val="ABD6E3"/>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pPr algn="ctr"/>
            <a:r>
              <a:rPr lang="en-US" b="1" dirty="0">
                <a:solidFill>
                  <a:schemeClr val="tx1"/>
                </a:solidFill>
                <a:latin typeface="Segoe UI" panose="020B0502040204020203" pitchFamily="34" charset="0"/>
                <a:cs typeface="Segoe UI" panose="020B0502040204020203" pitchFamily="34" charset="0"/>
              </a:rPr>
              <a:t>Additional Policies</a:t>
            </a:r>
            <a:endParaRPr lang="en-CA" b="1" dirty="0">
              <a:solidFill>
                <a:schemeClr val="tx1"/>
              </a:solidFill>
              <a:latin typeface="Segoe UI" panose="020B0502040204020203" pitchFamily="34" charset="0"/>
              <a:cs typeface="Segoe UI" panose="020B0502040204020203" pitchFamily="34" charset="0"/>
            </a:endParaRPr>
          </a:p>
        </p:txBody>
      </p:sp>
      <p:pic>
        <p:nvPicPr>
          <p:cNvPr id="5" name="Picture 4" descr="A map of a city&#10;&#10;AI-generated content may be incorrect.">
            <a:extLst>
              <a:ext uri="{FF2B5EF4-FFF2-40B4-BE49-F238E27FC236}">
                <a16:creationId xmlns:a16="http://schemas.microsoft.com/office/drawing/2014/main" id="{88088A2F-E5BC-5867-C6A6-6A5321C06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27199">
            <a:off x="5921595" y="1753459"/>
            <a:ext cx="3413895" cy="2209800"/>
          </a:xfrm>
          <a:prstGeom prst="rect">
            <a:avLst/>
          </a:prstGeom>
          <a:effectLst>
            <a:outerShdw blurRad="50800" dist="38100" dir="2700000" algn="tl" rotWithShape="0">
              <a:prstClr val="black">
                <a:alpha val="40000"/>
              </a:prstClr>
            </a:outerShdw>
          </a:effectLst>
        </p:spPr>
      </p:pic>
      <p:pic>
        <p:nvPicPr>
          <p:cNvPr id="14" name="Picture 13" descr="A map of a city&#10;&#10;AI-generated content may be incorrect.">
            <a:extLst>
              <a:ext uri="{FF2B5EF4-FFF2-40B4-BE49-F238E27FC236}">
                <a16:creationId xmlns:a16="http://schemas.microsoft.com/office/drawing/2014/main" id="{578924F8-AA4D-1F0F-E9C0-56A7E4B1AB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1766" y="3214012"/>
            <a:ext cx="3436508" cy="222443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78370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32B48-F352-8F57-C71F-65C8E4CF9D7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224175-2B76-C846-1084-BB5FA32B0E06}"/>
              </a:ext>
            </a:extLst>
          </p:cNvPr>
          <p:cNvSpPr>
            <a:spLocks noGrp="1"/>
          </p:cNvSpPr>
          <p:nvPr>
            <p:ph type="title"/>
          </p:nvPr>
        </p:nvSpPr>
        <p:spPr/>
        <p:txBody>
          <a:bodyPr/>
          <a:lstStyle/>
          <a:p>
            <a:r>
              <a:rPr lang="en-US"/>
              <a:t>Draft Official Plan</a:t>
            </a:r>
            <a:endParaRPr lang="en-CA"/>
          </a:p>
        </p:txBody>
      </p:sp>
      <p:sp>
        <p:nvSpPr>
          <p:cNvPr id="5" name="Rectangle: Rounded Corners 4">
            <a:extLst>
              <a:ext uri="{FF2B5EF4-FFF2-40B4-BE49-F238E27FC236}">
                <a16:creationId xmlns:a16="http://schemas.microsoft.com/office/drawing/2014/main" id="{FB69475D-FFEF-4B4B-2CE4-E2FAF660747F}"/>
              </a:ext>
            </a:extLst>
          </p:cNvPr>
          <p:cNvSpPr/>
          <p:nvPr/>
        </p:nvSpPr>
        <p:spPr>
          <a:xfrm>
            <a:off x="525584" y="902827"/>
            <a:ext cx="5040000" cy="44524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chorCtr="0"/>
          <a:lstStyle/>
          <a:p>
            <a:r>
              <a:rPr lang="en-CA" b="1">
                <a:latin typeface="Arial" panose="020B0604020202020204" pitchFamily="34" charset="0"/>
                <a:cs typeface="Arial" panose="020B0604020202020204" pitchFamily="34" charset="0"/>
              </a:rPr>
              <a:t>Part F: Implementation</a:t>
            </a:r>
          </a:p>
        </p:txBody>
      </p:sp>
      <p:sp>
        <p:nvSpPr>
          <p:cNvPr id="2" name="Rectangle: Rounded Corners 1">
            <a:extLst>
              <a:ext uri="{FF2B5EF4-FFF2-40B4-BE49-F238E27FC236}">
                <a16:creationId xmlns:a16="http://schemas.microsoft.com/office/drawing/2014/main" id="{27EEF8E0-459A-7CC8-BB62-7D270124DC36}"/>
              </a:ext>
            </a:extLst>
          </p:cNvPr>
          <p:cNvSpPr/>
          <p:nvPr/>
        </p:nvSpPr>
        <p:spPr>
          <a:xfrm>
            <a:off x="525584" y="1406912"/>
            <a:ext cx="9508839" cy="445534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CA" sz="2000" b="1" dirty="0">
                <a:solidFill>
                  <a:srgbClr val="005395"/>
                </a:solidFill>
                <a:latin typeface="Segoe UI" panose="020B0502040204020203" pitchFamily="34" charset="0"/>
                <a:cs typeface="Segoe UI" panose="020B0502040204020203" pitchFamily="34" charset="0"/>
              </a:rPr>
              <a:t>What is Important:</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Duty to Consult</a:t>
            </a:r>
            <a:r>
              <a:rPr lang="en-CA" dirty="0">
                <a:solidFill>
                  <a:schemeClr val="tx1"/>
                </a:solidFill>
                <a:latin typeface="Segoe UI" panose="020B0502040204020203" pitchFamily="34" charset="0"/>
                <a:cs typeface="Segoe UI" panose="020B0502040204020203" pitchFamily="34" charset="0"/>
              </a:rPr>
              <a:t>, Public Participation and Public Meetings</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Settlement Area Boundary Expansion criteria </a:t>
            </a:r>
            <a:r>
              <a:rPr lang="en-CA" dirty="0">
                <a:solidFill>
                  <a:schemeClr val="tx1"/>
                </a:solidFill>
                <a:latin typeface="Segoe UI" panose="020B0502040204020203" pitchFamily="34" charset="0"/>
                <a:cs typeface="Segoe UI" panose="020B0502040204020203" pitchFamily="34" charset="0"/>
              </a:rPr>
              <a:t>to align with Provincial direction</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Implementation tools, such as </a:t>
            </a:r>
            <a:r>
              <a:rPr lang="en-CA" b="1" dirty="0">
                <a:solidFill>
                  <a:schemeClr val="tx1"/>
                </a:solidFill>
                <a:latin typeface="Segoe UI" panose="020B0502040204020203" pitchFamily="34" charset="0"/>
                <a:cs typeface="Segoe UI" panose="020B0502040204020203" pitchFamily="34" charset="0"/>
              </a:rPr>
              <a:t>community planning permit system (CPPS) </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Complete Application Requirements</a:t>
            </a:r>
            <a:r>
              <a:rPr lang="en-CA" dirty="0">
                <a:solidFill>
                  <a:schemeClr val="tx1"/>
                </a:solidFill>
                <a:latin typeface="Segoe UI" panose="020B0502040204020203" pitchFamily="34" charset="0"/>
                <a:cs typeface="Segoe UI" panose="020B0502040204020203" pitchFamily="34" charset="0"/>
              </a:rPr>
              <a:t>, and Planning Act applications</a:t>
            </a:r>
          </a:p>
          <a:p>
            <a:pPr marL="285750" indent="-285750">
              <a:spcBef>
                <a:spcPts val="1200"/>
              </a:spcBef>
              <a:buFont typeface="Arial" panose="020B0604020202020204" pitchFamily="34" charset="0"/>
              <a:buChar char="•"/>
            </a:pPr>
            <a:r>
              <a:rPr lang="en-CA" dirty="0">
                <a:solidFill>
                  <a:schemeClr val="tx1"/>
                </a:solidFill>
                <a:latin typeface="Segoe UI" panose="020B0502040204020203" pitchFamily="34" charset="0"/>
                <a:cs typeface="Segoe UI" panose="020B0502040204020203" pitchFamily="34" charset="0"/>
              </a:rPr>
              <a:t>Official Plan </a:t>
            </a:r>
            <a:r>
              <a:rPr lang="en-CA" b="1" dirty="0">
                <a:solidFill>
                  <a:schemeClr val="tx1"/>
                </a:solidFill>
                <a:latin typeface="Segoe UI" panose="020B0502040204020203" pitchFamily="34" charset="0"/>
                <a:cs typeface="Segoe UI" panose="020B0502040204020203" pitchFamily="34" charset="0"/>
              </a:rPr>
              <a:t>monitoring, review, and update</a:t>
            </a:r>
          </a:p>
          <a:p>
            <a:pPr marL="285750" indent="-285750">
              <a:spcBef>
                <a:spcPts val="1200"/>
              </a:spcBef>
              <a:buFont typeface="Arial" panose="020B0604020202020204" pitchFamily="34" charset="0"/>
              <a:buChar char="•"/>
            </a:pPr>
            <a:r>
              <a:rPr lang="en-CA" b="1" dirty="0">
                <a:solidFill>
                  <a:schemeClr val="tx1"/>
                </a:solidFill>
                <a:latin typeface="Segoe UI" panose="020B0502040204020203" pitchFamily="34" charset="0"/>
                <a:cs typeface="Segoe UI" panose="020B0502040204020203" pitchFamily="34" charset="0"/>
              </a:rPr>
              <a:t>Interpretation</a:t>
            </a:r>
            <a:r>
              <a:rPr lang="en-CA" dirty="0">
                <a:solidFill>
                  <a:schemeClr val="tx1"/>
                </a:solidFill>
                <a:latin typeface="Segoe UI" panose="020B0502040204020203" pitchFamily="34" charset="0"/>
                <a:cs typeface="Segoe UI" panose="020B0502040204020203" pitchFamily="34" charset="0"/>
              </a:rPr>
              <a:t> and </a:t>
            </a:r>
            <a:r>
              <a:rPr lang="en-CA" b="1" dirty="0">
                <a:solidFill>
                  <a:schemeClr val="tx1"/>
                </a:solidFill>
                <a:latin typeface="Segoe UI" panose="020B0502040204020203" pitchFamily="34" charset="0"/>
                <a:cs typeface="Segoe UI" panose="020B0502040204020203" pitchFamily="34" charset="0"/>
              </a:rPr>
              <a:t>glossary</a:t>
            </a:r>
          </a:p>
          <a:p>
            <a:pPr marL="285750" indent="-285750">
              <a:spcBef>
                <a:spcPts val="1200"/>
              </a:spcBef>
              <a:buFont typeface="Arial" panose="020B0604020202020204" pitchFamily="34" charset="0"/>
              <a:buChar char="•"/>
            </a:pPr>
            <a:endParaRPr lang="en-CA"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02391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5EB0D-2AC4-D31E-3965-12F6071043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AF476D-FDA3-F38E-696F-1CB1C41ED799}"/>
              </a:ext>
            </a:extLst>
          </p:cNvPr>
          <p:cNvSpPr>
            <a:spLocks noGrp="1"/>
          </p:cNvSpPr>
          <p:nvPr>
            <p:ph type="title"/>
          </p:nvPr>
        </p:nvSpPr>
        <p:spPr>
          <a:xfrm>
            <a:off x="831850" y="2396691"/>
            <a:ext cx="7944757" cy="1349638"/>
          </a:xfrm>
        </p:spPr>
        <p:txBody>
          <a:bodyPr/>
          <a:lstStyle/>
          <a:p>
            <a:r>
              <a:rPr lang="en-US">
                <a:latin typeface="Segoe UI" panose="020B0502040204020203" pitchFamily="34" charset="0"/>
                <a:cs typeface="Segoe UI" panose="020B0502040204020203" pitchFamily="34" charset="0"/>
              </a:rPr>
              <a:t>Next Steps</a:t>
            </a:r>
            <a:endParaRPr lang="en-CA">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61572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6D4E1-62C8-C5F7-FA72-9397372CBD7B}"/>
              </a:ext>
            </a:extLst>
          </p:cNvPr>
          <p:cNvSpPr>
            <a:spLocks noGrp="1"/>
          </p:cNvSpPr>
          <p:nvPr>
            <p:ph type="title"/>
          </p:nvPr>
        </p:nvSpPr>
        <p:spPr/>
        <p:txBody>
          <a:bodyPr anchor="ctr">
            <a:normAutofit/>
          </a:bodyPr>
          <a:lstStyle/>
          <a:p>
            <a:r>
              <a:rPr lang="en-CA" dirty="0"/>
              <a:t>Next Steps</a:t>
            </a:r>
          </a:p>
        </p:txBody>
      </p:sp>
      <p:graphicFrame>
        <p:nvGraphicFramePr>
          <p:cNvPr id="4" name="Content Placeholder 2">
            <a:extLst>
              <a:ext uri="{FF2B5EF4-FFF2-40B4-BE49-F238E27FC236}">
                <a16:creationId xmlns:a16="http://schemas.microsoft.com/office/drawing/2014/main" id="{ED9DCB5D-15CC-1D87-0C1B-4728C29F67D2}"/>
              </a:ext>
            </a:extLst>
          </p:cNvPr>
          <p:cNvGraphicFramePr>
            <a:graphicFrameLocks/>
          </p:cNvGraphicFramePr>
          <p:nvPr>
            <p:extLst>
              <p:ext uri="{D42A27DB-BD31-4B8C-83A1-F6EECF244321}">
                <p14:modId xmlns:p14="http://schemas.microsoft.com/office/powerpoint/2010/main" val="3727918158"/>
              </p:ext>
            </p:extLst>
          </p:nvPr>
        </p:nvGraphicFramePr>
        <p:xfrm>
          <a:off x="593271" y="1156607"/>
          <a:ext cx="11307536" cy="4774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6515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5EB0D-2AC4-D31E-3965-12F6071043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AF476D-FDA3-F38E-696F-1CB1C41ED799}"/>
              </a:ext>
            </a:extLst>
          </p:cNvPr>
          <p:cNvSpPr>
            <a:spLocks noGrp="1"/>
          </p:cNvSpPr>
          <p:nvPr>
            <p:ph type="title"/>
          </p:nvPr>
        </p:nvSpPr>
        <p:spPr>
          <a:xfrm>
            <a:off x="831850" y="2396691"/>
            <a:ext cx="7944757" cy="1349638"/>
          </a:xfrm>
        </p:spPr>
        <p:txBody>
          <a:bodyPr/>
          <a:lstStyle/>
          <a:p>
            <a:r>
              <a:rPr lang="en-US">
                <a:latin typeface="Segoe UI" panose="020B0502040204020203" pitchFamily="34" charset="0"/>
                <a:cs typeface="Segoe UI" panose="020B0502040204020203" pitchFamily="34" charset="0"/>
              </a:rPr>
              <a:t>Thank You!</a:t>
            </a:r>
            <a:endParaRPr lang="en-CA">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69676864"/>
      </p:ext>
    </p:extLst>
  </p:cSld>
  <p:clrMapOvr>
    <a:masterClrMapping/>
  </p:clrMapOvr>
</p:sld>
</file>

<file path=ppt/theme/theme1.xml><?xml version="1.0" encoding="utf-8"?>
<a:theme xmlns:a="http://schemas.openxmlformats.org/drawingml/2006/main" name="Office Theme">
  <a:themeElements>
    <a:clrScheme name="Fort Erie OPR">
      <a:dk1>
        <a:sysClr val="windowText" lastClr="000000"/>
      </a:dk1>
      <a:lt1>
        <a:sysClr val="window" lastClr="FFFFFF"/>
      </a:lt1>
      <a:dk2>
        <a:srgbClr val="44546A"/>
      </a:dk2>
      <a:lt2>
        <a:srgbClr val="E7E6E6"/>
      </a:lt2>
      <a:accent1>
        <a:srgbClr val="098AB0"/>
      </a:accent1>
      <a:accent2>
        <a:srgbClr val="E21D38"/>
      </a:accent2>
      <a:accent3>
        <a:srgbClr val="098AB0"/>
      </a:accent3>
      <a:accent4>
        <a:srgbClr val="098AB0"/>
      </a:accent4>
      <a:accent5>
        <a:srgbClr val="098AB0"/>
      </a:accent5>
      <a:accent6>
        <a:srgbClr val="098AB0"/>
      </a:accent6>
      <a:hlink>
        <a:srgbClr val="1765A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t Erie OPR_Section 26 Presentation_DRAFT  -  Read-Only" id="{399AA24D-83E6-4D53-9882-9C72E5176C5D}" vid="{2596892C-ABFE-4AD2-B2DE-6D6FBD4383C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7DB03A6D0D22248B4587774AECCB7C1" ma:contentTypeVersion="15" ma:contentTypeDescription="Create a new document." ma:contentTypeScope="" ma:versionID="fa76e86e2ba45422e0a0890fc4c5ca97">
  <xsd:schema xmlns:xsd="http://www.w3.org/2001/XMLSchema" xmlns:xs="http://www.w3.org/2001/XMLSchema" xmlns:p="http://schemas.microsoft.com/office/2006/metadata/properties" xmlns:ns2="21660ece-cb0a-4e06-9e6d-b4eac5180756" xmlns:ns3="4a6a626f-7a91-437e-b887-a0fdef5465b4" targetNamespace="http://schemas.microsoft.com/office/2006/metadata/properties" ma:root="true" ma:fieldsID="a23514975ab3affc8834be29aa270de3" ns2:_="" ns3:_="">
    <xsd:import namespace="21660ece-cb0a-4e06-9e6d-b4eac5180756"/>
    <xsd:import namespace="4a6a626f-7a91-437e-b887-a0fdef5465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SearchProperties"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660ece-cb0a-4e06-9e6d-b4eac5180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5d298e1-810f-4711-8be9-ef4702f2a38a"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6a626f-7a91-437e-b887-a0fdef5465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747a335f-3a84-4b4b-b596-cb8ac35f28c1}" ma:internalName="TaxCatchAll" ma:showField="CatchAllData" ma:web="4a6a626f-7a91-437e-b887-a0fdef5465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a6a626f-7a91-437e-b887-a0fdef5465b4" xsi:nil="true"/>
    <lcf76f155ced4ddcb4097134ff3c332f xmlns="21660ece-cb0a-4e06-9e6d-b4eac518075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4591E39-91C5-4655-A2A9-56C92E9D119A}">
  <ds:schemaRefs>
    <ds:schemaRef ds:uri="http://schemas.microsoft.com/sharepoint/v3/contenttype/forms"/>
  </ds:schemaRefs>
</ds:datastoreItem>
</file>

<file path=customXml/itemProps2.xml><?xml version="1.0" encoding="utf-8"?>
<ds:datastoreItem xmlns:ds="http://schemas.openxmlformats.org/officeDocument/2006/customXml" ds:itemID="{195AF465-21C6-43CB-9028-8EDDDE05D394}">
  <ds:schemaRefs>
    <ds:schemaRef ds:uri="21660ece-cb0a-4e06-9e6d-b4eac5180756"/>
    <ds:schemaRef ds:uri="4a6a626f-7a91-437e-b887-a0fdef5465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E634CC7-8120-4489-82F0-68AF81C61A1F}">
  <ds:schemaRefs>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4a6a626f-7a91-437e-b887-a0fdef5465b4"/>
    <ds:schemaRef ds:uri="http://schemas.microsoft.com/office/2006/documentManagement/types"/>
    <ds:schemaRef ds:uri="21660ece-cb0a-4e06-9e6d-b4eac5180756"/>
    <ds:schemaRef ds:uri="http://www.w3.org/XML/1998/namespace"/>
    <ds:schemaRef ds:uri="http://purl.org/dc/dcmitype/"/>
  </ds:schemaRefs>
</ds:datastoreItem>
</file>

<file path=docMetadata/LabelInfo.xml><?xml version="1.0" encoding="utf-8"?>
<clbl:labelList xmlns:clbl="http://schemas.microsoft.com/office/2020/mipLabelMetadata">
  <clbl:label id="{59096ad9-8b60-446a-90b7-017dbb9421a3}" enabled="1" method="Standard" siteId="{3d234255-e20f-4205-88a5-9658a402999b}" removed="0"/>
</clbl:labelList>
</file>

<file path=docProps/app.xml><?xml version="1.0" encoding="utf-8"?>
<Properties xmlns="http://schemas.openxmlformats.org/officeDocument/2006/extended-properties" xmlns:vt="http://schemas.openxmlformats.org/officeDocument/2006/docPropsVTypes">
  <Template>Fort Erie OPR_Section 26 Presentation_DRAFTV2</Template>
  <TotalTime>264</TotalTime>
  <Words>1775</Words>
  <Application>Microsoft Office PowerPoint</Application>
  <PresentationFormat>Widescreen</PresentationFormat>
  <Paragraphs>245</Paragraphs>
  <Slides>31</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Aptos</vt:lpstr>
      <vt:lpstr>Aptos Display</vt:lpstr>
      <vt:lpstr>Arial</vt:lpstr>
      <vt:lpstr>Calibri</vt:lpstr>
      <vt:lpstr>Segoe UI</vt:lpstr>
      <vt:lpstr>Wingdings</vt:lpstr>
      <vt:lpstr>Office Theme</vt:lpstr>
      <vt:lpstr>1_Office Theme</vt:lpstr>
      <vt:lpstr>Town of Fort Erie Official Plan Review </vt:lpstr>
      <vt:lpstr>Today’s Public Open House</vt:lpstr>
      <vt:lpstr>Presentation Outline</vt:lpstr>
      <vt:lpstr>Official Plan Review </vt:lpstr>
      <vt:lpstr>Purpose of the Official Plan Review</vt:lpstr>
      <vt:lpstr>Official Plan Review Work Program</vt:lpstr>
      <vt:lpstr>Consultation Overview</vt:lpstr>
      <vt:lpstr>Draft Official Plan</vt:lpstr>
      <vt:lpstr>Draft Official Plan</vt:lpstr>
      <vt:lpstr>Draft Official Plan</vt:lpstr>
      <vt:lpstr>Draft Official Plan</vt:lpstr>
      <vt:lpstr>Draft Official Plan</vt:lpstr>
      <vt:lpstr>Draft Official Plan</vt:lpstr>
      <vt:lpstr>Draft Official Plan</vt:lpstr>
      <vt:lpstr>PowerPoint Presentation</vt:lpstr>
      <vt:lpstr>Draft Official Plan</vt:lpstr>
      <vt:lpstr>Draft Official Plan</vt:lpstr>
      <vt:lpstr>Draft Official Plan</vt:lpstr>
      <vt:lpstr>Draft Official Plan</vt:lpstr>
      <vt:lpstr>PowerPoint Presentation</vt:lpstr>
      <vt:lpstr>Draft Official Plan</vt:lpstr>
      <vt:lpstr>PowerPoint Presentation</vt:lpstr>
      <vt:lpstr>Draft Official Plan</vt:lpstr>
      <vt:lpstr>Draft Official Plan</vt:lpstr>
      <vt:lpstr>Draft Official Plan</vt:lpstr>
      <vt:lpstr>Draft Official Plan</vt:lpstr>
      <vt:lpstr>Draft Official Plan</vt:lpstr>
      <vt:lpstr>Draft Official Plan</vt:lpstr>
      <vt:lpstr>Next Steps</vt:lpstr>
      <vt:lpstr>Next Steps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 of Fort Erie Official Plan Review</dc:title>
  <dc:creator>Armstrong, Natalie</dc:creator>
  <cp:lastModifiedBy>Rappolt, Robert</cp:lastModifiedBy>
  <cp:revision>3</cp:revision>
  <cp:lastPrinted>2025-02-05T16:29:00Z</cp:lastPrinted>
  <dcterms:created xsi:type="dcterms:W3CDTF">2023-11-01T18:14:28Z</dcterms:created>
  <dcterms:modified xsi:type="dcterms:W3CDTF">2025-05-27T13:01:26Z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0x010100D7DB03A6D0D22248B4587774AECCB7C1</vt:lpwstr>
  </property>
  <property fmtid="{D5CDD505-2E9C-101B-9397-08002B2CF9AE}" pid="3" name="MediaServiceImageTags">
    <vt:lpwstr/>
  </property>
</Properties>
</file>