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256" r:id="rId5"/>
    <p:sldId id="258" r:id="rId6"/>
    <p:sldId id="259" r:id="rId7"/>
    <p:sldId id="267" r:id="rId8"/>
    <p:sldId id="260" r:id="rId9"/>
    <p:sldId id="261" r:id="rId10"/>
    <p:sldId id="268" r:id="rId11"/>
    <p:sldId id="269" r:id="rId12"/>
    <p:sldId id="262" r:id="rId13"/>
    <p:sldId id="270" r:id="rId14"/>
    <p:sldId id="272" r:id="rId15"/>
    <p:sldId id="273" r:id="rId16"/>
    <p:sldId id="27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D913FAF-3F45-0DAC-0F42-C9DA6748AE5C}" name="Armstrong, Natalie" initials="AN" userId="S::Natalie.Armstrong@wsp.com::043114cc-f13a-4046-ac7e-3a1393099d49" providerId="AD"/>
  <p188:author id="{681588CC-7FC4-5182-3630-7ACB507A6ACF}" name="Kapetanovic, Kemal" initials="KK" userId="S::Kemal.Kapetanovic@wsp.com::df6422b1-4e52-4422-9337-972a64e50c8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627F"/>
    <a:srgbClr val="EAF7FB"/>
    <a:srgbClr val="ABD6E3"/>
    <a:srgbClr val="08779A"/>
    <a:srgbClr val="00AE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B55311-C2DA-4013-8FA5-2E165D498740}" v="17" dt="2024-02-21T03:23:38.5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B4D701-D729-4DD4-8624-1E76D45BFAE5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E365CCE6-7D16-4C7E-B148-A472282B7BE3}">
      <dgm:prSet phldrT="[Text]"/>
      <dgm:spPr/>
      <dgm:t>
        <a:bodyPr/>
        <a:lstStyle/>
        <a:p>
          <a:r>
            <a:rPr lang="en-CA"/>
            <a:t>Vision Statement</a:t>
          </a:r>
        </a:p>
      </dgm:t>
    </dgm:pt>
    <dgm:pt modelId="{F744748A-09EE-4024-9F3E-869BB14513B0}" type="parTrans" cxnId="{5CF78A88-B879-431D-B4EA-A056085B2883}">
      <dgm:prSet/>
      <dgm:spPr/>
      <dgm:t>
        <a:bodyPr/>
        <a:lstStyle/>
        <a:p>
          <a:endParaRPr lang="en-CA"/>
        </a:p>
      </dgm:t>
    </dgm:pt>
    <dgm:pt modelId="{F4ABB9D8-440E-47D0-8EDB-B33DEEF9C95C}" type="sibTrans" cxnId="{5CF78A88-B879-431D-B4EA-A056085B2883}">
      <dgm:prSet/>
      <dgm:spPr/>
      <dgm:t>
        <a:bodyPr/>
        <a:lstStyle/>
        <a:p>
          <a:endParaRPr lang="en-CA"/>
        </a:p>
      </dgm:t>
    </dgm:pt>
    <dgm:pt modelId="{A88A8498-DD36-4649-B9D5-B5FC0F15D8F4}">
      <dgm:prSet phldrT="[Text]"/>
      <dgm:spPr/>
      <dgm:t>
        <a:bodyPr/>
        <a:lstStyle/>
        <a:p>
          <a:r>
            <a:rPr lang="en-CA"/>
            <a:t>Guiding Principles</a:t>
          </a:r>
        </a:p>
      </dgm:t>
    </dgm:pt>
    <dgm:pt modelId="{4BCDD782-82C3-400A-BECE-BC1C32C221FA}" type="parTrans" cxnId="{6547B2F7-A7A4-4C94-9DC6-967BC40115FD}">
      <dgm:prSet/>
      <dgm:spPr/>
      <dgm:t>
        <a:bodyPr/>
        <a:lstStyle/>
        <a:p>
          <a:endParaRPr lang="en-CA"/>
        </a:p>
      </dgm:t>
    </dgm:pt>
    <dgm:pt modelId="{AEC10983-5A23-46B7-AB30-701D8BD9C94E}" type="sibTrans" cxnId="{6547B2F7-A7A4-4C94-9DC6-967BC40115FD}">
      <dgm:prSet/>
      <dgm:spPr/>
      <dgm:t>
        <a:bodyPr/>
        <a:lstStyle/>
        <a:p>
          <a:endParaRPr lang="en-CA"/>
        </a:p>
      </dgm:t>
    </dgm:pt>
    <dgm:pt modelId="{2D26DDBE-3BAF-411C-80BC-41ADE987E67B}">
      <dgm:prSet phldrT="[Text]"/>
      <dgm:spPr/>
      <dgm:t>
        <a:bodyPr/>
        <a:lstStyle/>
        <a:p>
          <a:r>
            <a:rPr lang="en-CA"/>
            <a:t>Official Plan Policies</a:t>
          </a:r>
        </a:p>
      </dgm:t>
    </dgm:pt>
    <dgm:pt modelId="{5FC7FFBA-C418-4A09-B4AB-CEE0A0591288}" type="parTrans" cxnId="{E2CBAFC9-06D5-4BCE-9EF9-DDB5161932AC}">
      <dgm:prSet/>
      <dgm:spPr/>
      <dgm:t>
        <a:bodyPr/>
        <a:lstStyle/>
        <a:p>
          <a:endParaRPr lang="en-CA"/>
        </a:p>
      </dgm:t>
    </dgm:pt>
    <dgm:pt modelId="{BAD4F99A-8B41-433F-B284-D1A8E646414D}" type="sibTrans" cxnId="{E2CBAFC9-06D5-4BCE-9EF9-DDB5161932AC}">
      <dgm:prSet/>
      <dgm:spPr/>
      <dgm:t>
        <a:bodyPr/>
        <a:lstStyle/>
        <a:p>
          <a:endParaRPr lang="en-CA"/>
        </a:p>
      </dgm:t>
    </dgm:pt>
    <dgm:pt modelId="{B7D7EA3E-1FA3-4F59-A9E8-CA63BE08E304}" type="pres">
      <dgm:prSet presAssocID="{37B4D701-D729-4DD4-8624-1E76D45BFAE5}" presName="compositeShape" presStyleCnt="0">
        <dgm:presLayoutVars>
          <dgm:dir/>
          <dgm:resizeHandles/>
        </dgm:presLayoutVars>
      </dgm:prSet>
      <dgm:spPr/>
    </dgm:pt>
    <dgm:pt modelId="{290E8D9F-47C8-44F1-9DD4-455C2FEB75A2}" type="pres">
      <dgm:prSet presAssocID="{37B4D701-D729-4DD4-8624-1E76D45BFAE5}" presName="pyramid" presStyleLbl="node1" presStyleIdx="0" presStyleCnt="1"/>
      <dgm:spPr/>
    </dgm:pt>
    <dgm:pt modelId="{1FB6F648-4D88-4E5E-9DA6-346F1787232B}" type="pres">
      <dgm:prSet presAssocID="{37B4D701-D729-4DD4-8624-1E76D45BFAE5}" presName="theList" presStyleCnt="0"/>
      <dgm:spPr/>
    </dgm:pt>
    <dgm:pt modelId="{2F776E19-E7F1-454E-A6DB-BD1E20E8F6CA}" type="pres">
      <dgm:prSet presAssocID="{E365CCE6-7D16-4C7E-B148-A472282B7BE3}" presName="aNode" presStyleLbl="fgAcc1" presStyleIdx="0" presStyleCnt="3">
        <dgm:presLayoutVars>
          <dgm:bulletEnabled val="1"/>
        </dgm:presLayoutVars>
      </dgm:prSet>
      <dgm:spPr/>
    </dgm:pt>
    <dgm:pt modelId="{55C5CBCD-4726-4F0B-98E0-1030E4CB106C}" type="pres">
      <dgm:prSet presAssocID="{E365CCE6-7D16-4C7E-B148-A472282B7BE3}" presName="aSpace" presStyleCnt="0"/>
      <dgm:spPr/>
    </dgm:pt>
    <dgm:pt modelId="{11CE6438-7C03-4FC4-8588-E20908590E87}" type="pres">
      <dgm:prSet presAssocID="{A88A8498-DD36-4649-B9D5-B5FC0F15D8F4}" presName="aNode" presStyleLbl="fgAcc1" presStyleIdx="1" presStyleCnt="3">
        <dgm:presLayoutVars>
          <dgm:bulletEnabled val="1"/>
        </dgm:presLayoutVars>
      </dgm:prSet>
      <dgm:spPr/>
    </dgm:pt>
    <dgm:pt modelId="{4ED59832-DE14-4B6D-89A1-BF49033F8714}" type="pres">
      <dgm:prSet presAssocID="{A88A8498-DD36-4649-B9D5-B5FC0F15D8F4}" presName="aSpace" presStyleCnt="0"/>
      <dgm:spPr/>
    </dgm:pt>
    <dgm:pt modelId="{F81F0089-AB5B-44B3-9CB3-C680AD5AA2D7}" type="pres">
      <dgm:prSet presAssocID="{2D26DDBE-3BAF-411C-80BC-41ADE987E67B}" presName="aNode" presStyleLbl="fgAcc1" presStyleIdx="2" presStyleCnt="3">
        <dgm:presLayoutVars>
          <dgm:bulletEnabled val="1"/>
        </dgm:presLayoutVars>
      </dgm:prSet>
      <dgm:spPr/>
    </dgm:pt>
    <dgm:pt modelId="{C03390F4-7FB4-4589-A321-E8BF3B7EC1E9}" type="pres">
      <dgm:prSet presAssocID="{2D26DDBE-3BAF-411C-80BC-41ADE987E67B}" presName="aSpace" presStyleCnt="0"/>
      <dgm:spPr/>
    </dgm:pt>
  </dgm:ptLst>
  <dgm:cxnLst>
    <dgm:cxn modelId="{E5820309-A8A9-4BB9-B91E-8D44E73BFBEC}" type="presOf" srcId="{2D26DDBE-3BAF-411C-80BC-41ADE987E67B}" destId="{F81F0089-AB5B-44B3-9CB3-C680AD5AA2D7}" srcOrd="0" destOrd="0" presId="urn:microsoft.com/office/officeart/2005/8/layout/pyramid2"/>
    <dgm:cxn modelId="{BCC91579-7F4D-4F86-B125-28B0F0B157F7}" type="presOf" srcId="{37B4D701-D729-4DD4-8624-1E76D45BFAE5}" destId="{B7D7EA3E-1FA3-4F59-A9E8-CA63BE08E304}" srcOrd="0" destOrd="0" presId="urn:microsoft.com/office/officeart/2005/8/layout/pyramid2"/>
    <dgm:cxn modelId="{5CF78A88-B879-431D-B4EA-A056085B2883}" srcId="{37B4D701-D729-4DD4-8624-1E76D45BFAE5}" destId="{E365CCE6-7D16-4C7E-B148-A472282B7BE3}" srcOrd="0" destOrd="0" parTransId="{F744748A-09EE-4024-9F3E-869BB14513B0}" sibTransId="{F4ABB9D8-440E-47D0-8EDB-B33DEEF9C95C}"/>
    <dgm:cxn modelId="{E2CBAFC9-06D5-4BCE-9EF9-DDB5161932AC}" srcId="{37B4D701-D729-4DD4-8624-1E76D45BFAE5}" destId="{2D26DDBE-3BAF-411C-80BC-41ADE987E67B}" srcOrd="2" destOrd="0" parTransId="{5FC7FFBA-C418-4A09-B4AB-CEE0A0591288}" sibTransId="{BAD4F99A-8B41-433F-B284-D1A8E646414D}"/>
    <dgm:cxn modelId="{70080BE4-8332-41C7-A68E-329D7228D3E2}" type="presOf" srcId="{E365CCE6-7D16-4C7E-B148-A472282B7BE3}" destId="{2F776E19-E7F1-454E-A6DB-BD1E20E8F6CA}" srcOrd="0" destOrd="0" presId="urn:microsoft.com/office/officeart/2005/8/layout/pyramid2"/>
    <dgm:cxn modelId="{14608DE5-BD78-4F9B-A080-5440B988CB30}" type="presOf" srcId="{A88A8498-DD36-4649-B9D5-B5FC0F15D8F4}" destId="{11CE6438-7C03-4FC4-8588-E20908590E87}" srcOrd="0" destOrd="0" presId="urn:microsoft.com/office/officeart/2005/8/layout/pyramid2"/>
    <dgm:cxn modelId="{6547B2F7-A7A4-4C94-9DC6-967BC40115FD}" srcId="{37B4D701-D729-4DD4-8624-1E76D45BFAE5}" destId="{A88A8498-DD36-4649-B9D5-B5FC0F15D8F4}" srcOrd="1" destOrd="0" parTransId="{4BCDD782-82C3-400A-BECE-BC1C32C221FA}" sibTransId="{AEC10983-5A23-46B7-AB30-701D8BD9C94E}"/>
    <dgm:cxn modelId="{E1FC8330-11BF-40F3-99FF-C270E925DC41}" type="presParOf" srcId="{B7D7EA3E-1FA3-4F59-A9E8-CA63BE08E304}" destId="{290E8D9F-47C8-44F1-9DD4-455C2FEB75A2}" srcOrd="0" destOrd="0" presId="urn:microsoft.com/office/officeart/2005/8/layout/pyramid2"/>
    <dgm:cxn modelId="{CC40EC7C-1D2D-4EBA-B8FD-8822B51C1DB0}" type="presParOf" srcId="{B7D7EA3E-1FA3-4F59-A9E8-CA63BE08E304}" destId="{1FB6F648-4D88-4E5E-9DA6-346F1787232B}" srcOrd="1" destOrd="0" presId="urn:microsoft.com/office/officeart/2005/8/layout/pyramid2"/>
    <dgm:cxn modelId="{FC89092D-9CAD-4812-97DF-A67BFEC2D25B}" type="presParOf" srcId="{1FB6F648-4D88-4E5E-9DA6-346F1787232B}" destId="{2F776E19-E7F1-454E-A6DB-BD1E20E8F6CA}" srcOrd="0" destOrd="0" presId="urn:microsoft.com/office/officeart/2005/8/layout/pyramid2"/>
    <dgm:cxn modelId="{E5089E7B-2E8D-4056-B908-0105F6B966A0}" type="presParOf" srcId="{1FB6F648-4D88-4E5E-9DA6-346F1787232B}" destId="{55C5CBCD-4726-4F0B-98E0-1030E4CB106C}" srcOrd="1" destOrd="0" presId="urn:microsoft.com/office/officeart/2005/8/layout/pyramid2"/>
    <dgm:cxn modelId="{EF379356-9A4D-494F-B664-D5D62289F4E7}" type="presParOf" srcId="{1FB6F648-4D88-4E5E-9DA6-346F1787232B}" destId="{11CE6438-7C03-4FC4-8588-E20908590E87}" srcOrd="2" destOrd="0" presId="urn:microsoft.com/office/officeart/2005/8/layout/pyramid2"/>
    <dgm:cxn modelId="{B4C026D0-FB2D-4671-8118-E808424E9E33}" type="presParOf" srcId="{1FB6F648-4D88-4E5E-9DA6-346F1787232B}" destId="{4ED59832-DE14-4B6D-89A1-BF49033F8714}" srcOrd="3" destOrd="0" presId="urn:microsoft.com/office/officeart/2005/8/layout/pyramid2"/>
    <dgm:cxn modelId="{16C299D2-F29B-4CFF-8747-A1CD2B149EB9}" type="presParOf" srcId="{1FB6F648-4D88-4E5E-9DA6-346F1787232B}" destId="{F81F0089-AB5B-44B3-9CB3-C680AD5AA2D7}" srcOrd="4" destOrd="0" presId="urn:microsoft.com/office/officeart/2005/8/layout/pyramid2"/>
    <dgm:cxn modelId="{49A9816E-D2D8-471C-A1CD-C566A2EBCBA2}" type="presParOf" srcId="{1FB6F648-4D88-4E5E-9DA6-346F1787232B}" destId="{C03390F4-7FB4-4589-A321-E8BF3B7EC1E9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0E8D9F-47C8-44F1-9DD4-455C2FEB75A2}">
      <dsp:nvSpPr>
        <dsp:cNvPr id="0" name=""/>
        <dsp:cNvSpPr/>
      </dsp:nvSpPr>
      <dsp:spPr>
        <a:xfrm>
          <a:off x="304726" y="0"/>
          <a:ext cx="2920753" cy="292075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776E19-E7F1-454E-A6DB-BD1E20E8F6CA}">
      <dsp:nvSpPr>
        <dsp:cNvPr id="0" name=""/>
        <dsp:cNvSpPr/>
      </dsp:nvSpPr>
      <dsp:spPr>
        <a:xfrm>
          <a:off x="1765103" y="293644"/>
          <a:ext cx="1898489" cy="69139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kern="1200"/>
            <a:t>Vision Statement</a:t>
          </a:r>
        </a:p>
      </dsp:txBody>
      <dsp:txXfrm>
        <a:off x="1798854" y="327395"/>
        <a:ext cx="1830987" cy="623894"/>
      </dsp:txXfrm>
    </dsp:sp>
    <dsp:sp modelId="{11CE6438-7C03-4FC4-8588-E20908590E87}">
      <dsp:nvSpPr>
        <dsp:cNvPr id="0" name=""/>
        <dsp:cNvSpPr/>
      </dsp:nvSpPr>
      <dsp:spPr>
        <a:xfrm>
          <a:off x="1765103" y="1071465"/>
          <a:ext cx="1898489" cy="69139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kern="1200"/>
            <a:t>Guiding Principles</a:t>
          </a:r>
        </a:p>
      </dsp:txBody>
      <dsp:txXfrm>
        <a:off x="1798854" y="1105216"/>
        <a:ext cx="1830987" cy="623894"/>
      </dsp:txXfrm>
    </dsp:sp>
    <dsp:sp modelId="{F81F0089-AB5B-44B3-9CB3-C680AD5AA2D7}">
      <dsp:nvSpPr>
        <dsp:cNvPr id="0" name=""/>
        <dsp:cNvSpPr/>
      </dsp:nvSpPr>
      <dsp:spPr>
        <a:xfrm>
          <a:off x="1765103" y="1849287"/>
          <a:ext cx="1898489" cy="69139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kern="1200"/>
            <a:t>Official Plan Policies</a:t>
          </a:r>
        </a:p>
      </dsp:txBody>
      <dsp:txXfrm>
        <a:off x="1798854" y="1883038"/>
        <a:ext cx="1830987" cy="6238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2BB044-936C-4617-84B6-D60E10DBE87C}" type="datetimeFigureOut">
              <a:rPr lang="en-CA" smtClean="0"/>
              <a:t>2024-02-20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C8FB2-2197-47C5-ACA5-BEAC862F48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6982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297949B-D325-4682-AA8B-F379D43A55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56" y="-2381"/>
            <a:ext cx="12184884" cy="68566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F7A15D-AD25-40AA-994B-B70D559780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649" y="922104"/>
            <a:ext cx="10708872" cy="1248455"/>
          </a:xfrm>
        </p:spPr>
        <p:txBody>
          <a:bodyPr lIns="0" tIns="0" rIns="0" bIns="0" anchor="b">
            <a:normAutofit/>
          </a:bodyPr>
          <a:lstStyle>
            <a:lvl1pPr algn="l">
              <a:defRPr sz="43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F99ED0-AAAC-4983-946E-0C2B9141E2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649" y="2322922"/>
            <a:ext cx="10708871" cy="830804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5307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5B3B1-555D-4764-A0E8-B394B4FA1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870" y="199332"/>
            <a:ext cx="11307535" cy="731396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BEF7A-43DD-4D4B-A42D-A76FF9FF5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4634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20DB2EF-9909-4439-8E8E-70D4E37F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70" y="4761"/>
            <a:ext cx="12187257" cy="68579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4102A1-2687-4561-BC8A-9A9DFB7F9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464097"/>
            <a:ext cx="7944757" cy="2282232"/>
          </a:xfrm>
        </p:spPr>
        <p:txBody>
          <a:bodyPr anchor="ctr" anchorCtr="0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0024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CF146-F274-4F58-B41B-42EE64BDD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870" y="199332"/>
            <a:ext cx="11035395" cy="731396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51DB5-0E01-4D15-AF41-46C74CBA42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0871" y="1028700"/>
            <a:ext cx="5380266" cy="49638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4A328A3-D5F0-46C5-9F9F-7D181DAB553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096000" y="1028700"/>
            <a:ext cx="5380266" cy="49638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3716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EF8586F-5F80-4063-B7E8-2DCAAF8D3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3" y="-2191"/>
            <a:ext cx="12184211" cy="6856283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B99330-9D96-4661-A8D4-2AA839AF4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870" y="199332"/>
            <a:ext cx="11307535" cy="7313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7DD5EA-E43F-4F42-A371-B0BD675CC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0871" y="1004207"/>
            <a:ext cx="11307536" cy="49230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6516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0304E-8318-4EED-B531-5A0B0BA615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649" y="1082308"/>
            <a:ext cx="10708872" cy="733645"/>
          </a:xfrm>
        </p:spPr>
        <p:txBody>
          <a:bodyPr>
            <a:normAutofit/>
          </a:bodyPr>
          <a:lstStyle/>
          <a:p>
            <a:r>
              <a:rPr lang="en-CA" sz="4000"/>
              <a:t>Town of Fort Erie Official Plan Review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C763E2-9056-4D12-9091-C1E3280D4A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649" y="2092962"/>
            <a:ext cx="10708871" cy="830804"/>
          </a:xfrm>
        </p:spPr>
        <p:txBody>
          <a:bodyPr>
            <a:normAutofit fontScale="92500" lnSpcReduction="10000"/>
          </a:bodyPr>
          <a:lstStyle/>
          <a:p>
            <a:r>
              <a:rPr lang="en-CA"/>
              <a:t>Welcome to tonight’s Visioning Workshop!</a:t>
            </a:r>
          </a:p>
          <a:p>
            <a:r>
              <a:rPr lang="en-CA"/>
              <a:t>February 27, 2024</a:t>
            </a:r>
          </a:p>
          <a:p>
            <a:endParaRPr lang="en-CA" sz="1800"/>
          </a:p>
        </p:txBody>
      </p:sp>
      <p:pic>
        <p:nvPicPr>
          <p:cNvPr id="27" name="Audio 26">
            <a:hlinkClick r:id="" action="ppaction://media"/>
            <a:extLst>
              <a:ext uri="{FF2B5EF4-FFF2-40B4-BE49-F238E27FC236}">
                <a16:creationId xmlns:a16="http://schemas.microsoft.com/office/drawing/2014/main" id="{08CD1121-CBDC-F3CA-19E6-12680DFA0E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10779134" y="5554550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10708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873"/>
    </mc:Choice>
    <mc:Fallback>
      <p:transition spd="slow" advTm="138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01C8D-F918-58CA-50A0-BCA0AE239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Tonight’s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6352B-6258-4303-2319-437F5C569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217" y="1688446"/>
            <a:ext cx="4299121" cy="1930077"/>
          </a:xfrm>
        </p:spPr>
        <p:txBody>
          <a:bodyPr numCol="1" anchor="t" anchorCtr="0">
            <a:normAutofit fontScale="85000" lnSpcReduction="10000"/>
          </a:bodyPr>
          <a:lstStyle/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2000" b="1" dirty="0">
                <a:latin typeface="Arial"/>
                <a:cs typeface="Arial"/>
              </a:rPr>
              <a:t>Welcome: </a:t>
            </a:r>
            <a:r>
              <a:rPr lang="en-CA" sz="2000" dirty="0">
                <a:latin typeface="Arial"/>
                <a:cs typeface="Arial"/>
              </a:rPr>
              <a:t>5:00p.m. – 5:15p.m.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2000" b="1" dirty="0">
                <a:latin typeface="Arial"/>
                <a:cs typeface="Arial"/>
              </a:rPr>
              <a:t>Presentation: </a:t>
            </a:r>
            <a:r>
              <a:rPr lang="en-CA" sz="2000" dirty="0">
                <a:latin typeface="Arial"/>
                <a:cs typeface="Arial"/>
              </a:rPr>
              <a:t>5:30p.m. – 5:50p.m.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2000" b="1" dirty="0">
                <a:latin typeface="Arial"/>
                <a:cs typeface="Arial"/>
              </a:rPr>
              <a:t>Visioning Activities: </a:t>
            </a:r>
            <a:r>
              <a:rPr lang="en-CA" sz="2000" dirty="0">
                <a:latin typeface="Arial"/>
                <a:cs typeface="Arial"/>
              </a:rPr>
              <a:t>5:15p.m. – 6:50p.m.</a:t>
            </a:r>
          </a:p>
          <a:p>
            <a:pPr mar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2000" b="1" dirty="0">
                <a:latin typeface="Arial"/>
                <a:cs typeface="Arial"/>
              </a:rPr>
              <a:t>Closing Remarks: </a:t>
            </a:r>
            <a:r>
              <a:rPr lang="en-CA" sz="2000" dirty="0">
                <a:latin typeface="Arial"/>
                <a:cs typeface="Arial"/>
              </a:rPr>
              <a:t>6:50p.m. – 7:00p.m.</a:t>
            </a:r>
            <a:endParaRPr lang="en-CA" sz="20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09E9A84-9EEA-8C9A-A54A-B1C9DBFA9A4C}"/>
              </a:ext>
            </a:extLst>
          </p:cNvPr>
          <p:cNvSpPr/>
          <p:nvPr/>
        </p:nvSpPr>
        <p:spPr>
          <a:xfrm>
            <a:off x="6096000" y="1445358"/>
            <a:ext cx="4456495" cy="4456495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7C27A23-F73A-8EFE-9E2B-7A1464084053}"/>
              </a:ext>
            </a:extLst>
          </p:cNvPr>
          <p:cNvSpPr/>
          <p:nvPr/>
        </p:nvSpPr>
        <p:spPr>
          <a:xfrm>
            <a:off x="8748241" y="658167"/>
            <a:ext cx="2319020" cy="231902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B60228E3-536A-1CC3-901F-A641DCBAB6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31563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326"/>
    </mc:Choice>
    <mc:Fallback>
      <p:transition spd="slow" advTm="283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095F8-4A56-B847-232B-48FCEE998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The Project Team</a:t>
            </a:r>
          </a:p>
        </p:txBody>
      </p:sp>
      <p:pic>
        <p:nvPicPr>
          <p:cNvPr id="1026" name="Picture 2" descr="Icon&#10;&#10;Description automatically generated">
            <a:extLst>
              <a:ext uri="{FF2B5EF4-FFF2-40B4-BE49-F238E27FC236}">
                <a16:creationId xmlns:a16="http://schemas.microsoft.com/office/drawing/2014/main" id="{DD16598D-08C1-5FFD-2CB7-E336EF10E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228" y="3184991"/>
            <a:ext cx="830310" cy="411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FD6B404-AD63-926B-BAA1-6728AB618342}"/>
              </a:ext>
            </a:extLst>
          </p:cNvPr>
          <p:cNvSpPr/>
          <p:nvPr/>
        </p:nvSpPr>
        <p:spPr>
          <a:xfrm>
            <a:off x="4890653" y="3717975"/>
            <a:ext cx="2585462" cy="5406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WSP</a:t>
            </a:r>
          </a:p>
          <a:p>
            <a:pPr algn="ctr"/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(Lead Consultant)</a:t>
            </a:r>
            <a:endParaRPr lang="en-CA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E9CCFA0-94FD-65DE-78F3-EED11F19B84C}"/>
              </a:ext>
            </a:extLst>
          </p:cNvPr>
          <p:cNvCxnSpPr>
            <a:cxnSpLocks/>
          </p:cNvCxnSpPr>
          <p:nvPr/>
        </p:nvCxnSpPr>
        <p:spPr>
          <a:xfrm>
            <a:off x="6183384" y="2605857"/>
            <a:ext cx="0" cy="3452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1">
            <a:extLst>
              <a:ext uri="{FF2B5EF4-FFF2-40B4-BE49-F238E27FC236}">
                <a16:creationId xmlns:a16="http://schemas.microsoft.com/office/drawing/2014/main" id="{DD6B1403-7AD2-C49D-6D29-A007EE4EE9F6}"/>
              </a:ext>
            </a:extLst>
          </p:cNvPr>
          <p:cNvSpPr txBox="1"/>
          <p:nvPr/>
        </p:nvSpPr>
        <p:spPr>
          <a:xfrm>
            <a:off x="3348766" y="2129980"/>
            <a:ext cx="5669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Town of Fort Erie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138434D-C4AA-38D3-3515-9BBAA9CE8558}"/>
              </a:ext>
            </a:extLst>
          </p:cNvPr>
          <p:cNvCxnSpPr>
            <a:cxnSpLocks/>
          </p:cNvCxnSpPr>
          <p:nvPr/>
        </p:nvCxnSpPr>
        <p:spPr>
          <a:xfrm flipH="1">
            <a:off x="6183383" y="4336886"/>
            <a:ext cx="2" cy="3199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03C0C311-9F19-708F-6E6C-2909601E14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3388" y="4504654"/>
            <a:ext cx="1766155" cy="3933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DB19F4-B539-51DC-3B58-7AEC32ACF6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9583" y="4342292"/>
            <a:ext cx="1333500" cy="590550"/>
          </a:xfrm>
          <a:prstGeom prst="rect">
            <a:avLst/>
          </a:prstGeom>
        </p:spPr>
      </p:pic>
      <p:pic>
        <p:nvPicPr>
          <p:cNvPr id="11" name="Picture 10" descr="A blue and red logo&#10;&#10;Description automatically generated">
            <a:extLst>
              <a:ext uri="{FF2B5EF4-FFF2-40B4-BE49-F238E27FC236}">
                <a16:creationId xmlns:a16="http://schemas.microsoft.com/office/drawing/2014/main" id="{0377C30A-255D-56BE-3A8B-2556CFDB41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182" y="618668"/>
            <a:ext cx="2670405" cy="137843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4951CE0-F610-8E88-64EE-E9F5A25EE94C}"/>
              </a:ext>
            </a:extLst>
          </p:cNvPr>
          <p:cNvCxnSpPr>
            <a:cxnSpLocks/>
          </p:cNvCxnSpPr>
          <p:nvPr/>
        </p:nvCxnSpPr>
        <p:spPr>
          <a:xfrm>
            <a:off x="5405171" y="4656857"/>
            <a:ext cx="15564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EB506F97-98DB-75BA-371B-604871BFB276}"/>
              </a:ext>
            </a:extLst>
          </p:cNvPr>
          <p:cNvSpPr/>
          <p:nvPr/>
        </p:nvSpPr>
        <p:spPr>
          <a:xfrm>
            <a:off x="2343517" y="5143996"/>
            <a:ext cx="3345897" cy="5406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Daniel &amp; Partners LLP</a:t>
            </a:r>
          </a:p>
          <a:p>
            <a:pPr algn="ctr"/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(Sub-Consultant)</a:t>
            </a:r>
            <a:endParaRPr lang="en-CA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1A7566F-9D97-B416-2614-2DD9C2ED1A27}"/>
              </a:ext>
            </a:extLst>
          </p:cNvPr>
          <p:cNvSpPr/>
          <p:nvPr/>
        </p:nvSpPr>
        <p:spPr>
          <a:xfrm>
            <a:off x="6183385" y="5143996"/>
            <a:ext cx="3345897" cy="5406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Parcel Economics</a:t>
            </a:r>
          </a:p>
          <a:p>
            <a:pPr algn="ctr"/>
            <a:r>
              <a:rPr lang="en-US"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(Sub-Consultant)</a:t>
            </a:r>
            <a:endParaRPr lang="en-CA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48036EE5-AA7E-7FDD-CC87-FCBDE4CFA2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58400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869"/>
    </mc:Choice>
    <mc:Fallback>
      <p:transition spd="slow" advTm="188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52056-FB93-272E-BD1B-ED4F39354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Purpose of Today’s Workshop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5BC2F2A-6223-CFB9-57C0-193568F3271D}"/>
              </a:ext>
            </a:extLst>
          </p:cNvPr>
          <p:cNvSpPr/>
          <p:nvPr/>
        </p:nvSpPr>
        <p:spPr>
          <a:xfrm>
            <a:off x="735474" y="1365177"/>
            <a:ext cx="10721052" cy="731396"/>
          </a:xfrm>
          <a:prstGeom prst="roundRect">
            <a:avLst>
              <a:gd name="adj" fmla="val 29336"/>
            </a:avLst>
          </a:prstGeom>
          <a:solidFill>
            <a:srgbClr val="EAF7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1520" tIns="182880" rIns="182880" bIns="182880" rtlCol="0" anchor="ctr" anchorCtr="0"/>
          <a:lstStyle/>
          <a:p>
            <a:pPr marL="0" indent="0" rtl="0" fontAlgn="base">
              <a:buNone/>
            </a:pPr>
            <a:r>
              <a:rPr lang="en-US" i="0" u="none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Introduce the Town of Fort Erie Official Plan Review</a:t>
            </a:r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4DDAE54-3975-C138-41D6-AD7930D67FC6}"/>
              </a:ext>
            </a:extLst>
          </p:cNvPr>
          <p:cNvSpPr/>
          <p:nvPr/>
        </p:nvSpPr>
        <p:spPr>
          <a:xfrm>
            <a:off x="735474" y="2215326"/>
            <a:ext cx="10721052" cy="731396"/>
          </a:xfrm>
          <a:prstGeom prst="roundRect">
            <a:avLst>
              <a:gd name="adj" fmla="val 29336"/>
            </a:avLst>
          </a:prstGeom>
          <a:solidFill>
            <a:srgbClr val="EAF7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1520" tIns="182880" rIns="182880" bIns="182880" rtlCol="0" anchor="ctr" anchorCtr="0"/>
          <a:lstStyle/>
          <a:p>
            <a:pPr marL="0" indent="0" rtl="0" fontAlgn="base">
              <a:buNone/>
            </a:pPr>
            <a:r>
              <a:rPr lang="en-US" i="0" u="none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Update on worked completed so far</a:t>
            </a:r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29D9FD4-5D7F-3CBA-1386-4F097F40F213}"/>
              </a:ext>
            </a:extLst>
          </p:cNvPr>
          <p:cNvSpPr/>
          <p:nvPr/>
        </p:nvSpPr>
        <p:spPr>
          <a:xfrm>
            <a:off x="735474" y="3065475"/>
            <a:ext cx="10721052" cy="731396"/>
          </a:xfrm>
          <a:prstGeom prst="roundRect">
            <a:avLst>
              <a:gd name="adj" fmla="val 29336"/>
            </a:avLst>
          </a:prstGeom>
          <a:solidFill>
            <a:srgbClr val="EAF7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31520" tIns="182880" rIns="182880" bIns="182880" rtlCol="0" anchor="ctr" anchorCtr="0"/>
          <a:lstStyle/>
          <a:p>
            <a:pPr marL="0" indent="0" rtl="0" fontAlgn="base">
              <a:buNone/>
            </a:pPr>
            <a:r>
              <a:rPr lang="en-CA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 from </a:t>
            </a:r>
            <a:r>
              <a:rPr lang="en-CA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CA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</a:t>
            </a:r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C315A7-5F18-82A2-7905-C52E9B872CE1}"/>
              </a:ext>
            </a:extLst>
          </p:cNvPr>
          <p:cNvSpPr txBox="1"/>
          <p:nvPr/>
        </p:nvSpPr>
        <p:spPr>
          <a:xfrm>
            <a:off x="913730" y="1408386"/>
            <a:ext cx="533400" cy="644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6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3D311B-67F9-AF45-5140-E54C062297BC}"/>
              </a:ext>
            </a:extLst>
          </p:cNvPr>
          <p:cNvSpPr txBox="1"/>
          <p:nvPr/>
        </p:nvSpPr>
        <p:spPr>
          <a:xfrm>
            <a:off x="913730" y="2258535"/>
            <a:ext cx="533400" cy="644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6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2A18BA-0A9F-C36B-16A0-391F352A237E}"/>
              </a:ext>
            </a:extLst>
          </p:cNvPr>
          <p:cNvSpPr txBox="1"/>
          <p:nvPr/>
        </p:nvSpPr>
        <p:spPr>
          <a:xfrm>
            <a:off x="913730" y="3106511"/>
            <a:ext cx="533400" cy="644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6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7559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54C2F36-7A75-03D6-DA68-FF73C1C8F2D7}"/>
              </a:ext>
            </a:extLst>
          </p:cNvPr>
          <p:cNvCxnSpPr/>
          <p:nvPr/>
        </p:nvCxnSpPr>
        <p:spPr>
          <a:xfrm>
            <a:off x="1967948" y="3110948"/>
            <a:ext cx="838862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859E1F2-05B1-90F6-38CD-803538AFD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What is an Official Plan?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57823-E1ED-E605-138D-C35E5A7B2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871" y="1004208"/>
            <a:ext cx="10356831" cy="1081606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CA" sz="1800"/>
              <a:t>An Official Plan is a strategic land use planning policy document that contains a series of goals, objectives, and policies that work together to shape development and guide land use planning decisions. It addresses a range of topics, including, but not limited to: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1ED8B3-6081-01C5-E627-619DB1D6B0DC}"/>
              </a:ext>
            </a:extLst>
          </p:cNvPr>
          <p:cNvSpPr txBox="1"/>
          <p:nvPr/>
        </p:nvSpPr>
        <p:spPr>
          <a:xfrm>
            <a:off x="760117" y="3987951"/>
            <a:ext cx="1768002" cy="381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3363" lvl="1" indent="-223838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CA" sz="18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Housing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8F980B-C554-9563-E3DA-CDBA573036D0}"/>
              </a:ext>
            </a:extLst>
          </p:cNvPr>
          <p:cNvSpPr txBox="1"/>
          <p:nvPr/>
        </p:nvSpPr>
        <p:spPr>
          <a:xfrm>
            <a:off x="2884728" y="3987951"/>
            <a:ext cx="1768002" cy="381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3363" lvl="1" indent="-223838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CA" sz="18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511427-1677-E33A-2F6F-2D523D7CAB8F}"/>
              </a:ext>
            </a:extLst>
          </p:cNvPr>
          <p:cNvSpPr txBox="1"/>
          <p:nvPr/>
        </p:nvSpPr>
        <p:spPr>
          <a:xfrm>
            <a:off x="5009339" y="3987951"/>
            <a:ext cx="1768002" cy="381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3363" lvl="1" indent="-223838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CA" sz="18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69BED2-71F1-E4CF-4EBF-B02ECF3DFDC8}"/>
              </a:ext>
            </a:extLst>
          </p:cNvPr>
          <p:cNvSpPr txBox="1"/>
          <p:nvPr/>
        </p:nvSpPr>
        <p:spPr>
          <a:xfrm>
            <a:off x="7133950" y="3996286"/>
            <a:ext cx="2047196" cy="373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3363" lvl="1" indent="-223838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CA" sz="18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 heritage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7FBF21-0290-FBC3-80B3-39FAB8304B4A}"/>
              </a:ext>
            </a:extLst>
          </p:cNvPr>
          <p:cNvSpPr txBox="1"/>
          <p:nvPr/>
        </p:nvSpPr>
        <p:spPr>
          <a:xfrm>
            <a:off x="9537755" y="3984723"/>
            <a:ext cx="1872098" cy="678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1588" algn="ctr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CA" sz="18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</a:t>
            </a:r>
            <a:br>
              <a:rPr lang="en-CA" sz="18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18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DE35178-0573-1B34-9560-2103F6478592}"/>
              </a:ext>
            </a:extLst>
          </p:cNvPr>
          <p:cNvSpPr txBox="1">
            <a:spLocks/>
          </p:cNvSpPr>
          <p:nvPr/>
        </p:nvSpPr>
        <p:spPr>
          <a:xfrm>
            <a:off x="440871" y="4772186"/>
            <a:ext cx="8607336" cy="17614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CA" sz="1800"/>
              <a:t>Official Plan policies are accompanied by a series of maps or schedules which show where different policies apply.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CA" sz="1800"/>
              <a:t>An Official Plan is required to be consistent with the Provincial Policy Statement (PPS) and conform with all applicable Provincial and Regional plans and policies.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6AE4C5C-78D9-96F6-C27A-877096E5DD83}"/>
              </a:ext>
            </a:extLst>
          </p:cNvPr>
          <p:cNvSpPr/>
          <p:nvPr/>
        </p:nvSpPr>
        <p:spPr>
          <a:xfrm>
            <a:off x="904108" y="2341863"/>
            <a:ext cx="1480019" cy="1480019"/>
          </a:xfrm>
          <a:prstGeom prst="ellipse">
            <a:avLst/>
          </a:prstGeom>
          <a:blipFill dpi="0" rotWithShape="1">
            <a:blip r:embed="rId2"/>
            <a:srcRect/>
            <a:stretch>
              <a:fillRect l="-22000" r="1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A2999EB-CFE1-0FF8-263A-9851FA286A8C}"/>
              </a:ext>
            </a:extLst>
          </p:cNvPr>
          <p:cNvSpPr/>
          <p:nvPr/>
        </p:nvSpPr>
        <p:spPr>
          <a:xfrm>
            <a:off x="3028719" y="2341863"/>
            <a:ext cx="1480019" cy="1480019"/>
          </a:xfrm>
          <a:prstGeom prst="ellipse">
            <a:avLst/>
          </a:prstGeom>
          <a:blipFill dpi="0" rotWithShape="1">
            <a:blip r:embed="rId3"/>
            <a:srcRect/>
            <a:stretch>
              <a:fillRect l="-29000" r="-10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0AD4B15-0912-2530-1C60-DB997A9E0552}"/>
              </a:ext>
            </a:extLst>
          </p:cNvPr>
          <p:cNvSpPr/>
          <p:nvPr/>
        </p:nvSpPr>
        <p:spPr>
          <a:xfrm>
            <a:off x="5153330" y="2341863"/>
            <a:ext cx="1480019" cy="1480019"/>
          </a:xfrm>
          <a:prstGeom prst="ellipse">
            <a:avLst/>
          </a:prstGeom>
          <a:blipFill dpi="0" rotWithShape="1">
            <a:blip r:embed="rId4"/>
            <a:srcRect/>
            <a:stretch>
              <a:fillRect l="-29000" r="-10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7C8A19C-1CE2-38E5-F411-75D3AE0D8EAD}"/>
              </a:ext>
            </a:extLst>
          </p:cNvPr>
          <p:cNvSpPr/>
          <p:nvPr/>
        </p:nvSpPr>
        <p:spPr>
          <a:xfrm>
            <a:off x="7417538" y="2341863"/>
            <a:ext cx="1480019" cy="1480019"/>
          </a:xfrm>
          <a:prstGeom prst="ellipse">
            <a:avLst/>
          </a:prstGeom>
          <a:blipFill dpi="0" rotWithShape="1">
            <a:blip r:embed="rId5"/>
            <a:srcRect/>
            <a:stretch>
              <a:fillRect l="-29000" r="-10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FDFF786-FA74-71AE-C669-07A132B60833}"/>
              </a:ext>
            </a:extLst>
          </p:cNvPr>
          <p:cNvSpPr/>
          <p:nvPr/>
        </p:nvSpPr>
        <p:spPr>
          <a:xfrm>
            <a:off x="9733794" y="2341863"/>
            <a:ext cx="1480019" cy="1480019"/>
          </a:xfrm>
          <a:prstGeom prst="ellipse">
            <a:avLst/>
          </a:prstGeom>
          <a:blipFill dpi="0" rotWithShape="1">
            <a:blip r:embed="rId6"/>
            <a:srcRect/>
            <a:stretch>
              <a:fillRect l="-29000" r="-10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9304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0D991-1FBB-806F-D98D-CBC990DBC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870" y="199332"/>
            <a:ext cx="11307535" cy="731396"/>
          </a:xfrm>
        </p:spPr>
        <p:txBody>
          <a:bodyPr/>
          <a:lstStyle/>
          <a:p>
            <a:r>
              <a:rPr lang="en-CA"/>
              <a:t>Current Official Plan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2BEFD69-2909-A1D0-1A1F-8F95C16F20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4" t="4756" r="1923" b="3613"/>
          <a:stretch/>
        </p:blipFill>
        <p:spPr>
          <a:xfrm>
            <a:off x="6853271" y="552950"/>
            <a:ext cx="4950484" cy="31547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FAC9F9-716A-D0E5-8B11-14A39F1D09FA}"/>
              </a:ext>
            </a:extLst>
          </p:cNvPr>
          <p:cNvSpPr txBox="1"/>
          <p:nvPr/>
        </p:nvSpPr>
        <p:spPr>
          <a:xfrm>
            <a:off x="3697346" y="2772562"/>
            <a:ext cx="3017520" cy="3383280"/>
          </a:xfrm>
          <a:prstGeom prst="rect">
            <a:avLst/>
          </a:prstGeom>
          <a:solidFill>
            <a:srgbClr val="EAF7FB"/>
          </a:solidFill>
        </p:spPr>
        <p:txBody>
          <a:bodyPr wrap="square" lIns="182880" tIns="182880" rIns="182880" bIns="182880">
            <a:spAutoFit/>
          </a:bodyPr>
          <a:lstStyle/>
          <a:p>
            <a:pPr>
              <a:lnSpc>
                <a:spcPct val="91000"/>
              </a:lnSpc>
              <a:spcAft>
                <a:spcPts val="600"/>
              </a:spcAft>
            </a:pPr>
            <a:r>
              <a:rPr lang="en-CA" sz="1600" b="1">
                <a:latin typeface="Arial" panose="020B0604020202020204" pitchFamily="34" charset="0"/>
                <a:cs typeface="Arial" panose="020B0604020202020204" pitchFamily="34" charset="0"/>
              </a:rPr>
              <a:t>The schedules in the Plan illustrate:</a:t>
            </a:r>
          </a:p>
          <a:p>
            <a:pPr marL="171450" indent="-171450">
              <a:lnSpc>
                <a:spcPct val="9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600">
                <a:latin typeface="Arial" panose="020B0604020202020204" pitchFamily="34" charset="0"/>
                <a:cs typeface="Arial" panose="020B0604020202020204" pitchFamily="34" charset="0"/>
              </a:rPr>
              <a:t>Land Use;</a:t>
            </a:r>
          </a:p>
          <a:p>
            <a:pPr marL="171450" indent="-171450">
              <a:lnSpc>
                <a:spcPct val="9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600">
                <a:latin typeface="Arial" panose="020B0604020202020204" pitchFamily="34" charset="0"/>
                <a:cs typeface="Arial" panose="020B0604020202020204" pitchFamily="34" charset="0"/>
              </a:rPr>
              <a:t>Mineral Aggregate and Petroleum Resources;</a:t>
            </a:r>
          </a:p>
          <a:p>
            <a:pPr marL="171450" indent="-171450">
              <a:lnSpc>
                <a:spcPct val="9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600">
                <a:latin typeface="Arial" panose="020B0604020202020204" pitchFamily="34" charset="0"/>
                <a:cs typeface="Arial" panose="020B0604020202020204" pitchFamily="34" charset="0"/>
              </a:rPr>
              <a:t>Natural Heritage Features;</a:t>
            </a:r>
          </a:p>
          <a:p>
            <a:pPr marL="171450" indent="-171450">
              <a:lnSpc>
                <a:spcPct val="9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600">
                <a:latin typeface="Arial" panose="020B0604020202020204" pitchFamily="34" charset="0"/>
                <a:cs typeface="Arial" panose="020B0604020202020204" pitchFamily="34" charset="0"/>
              </a:rPr>
              <a:t>Natural Hazards &amp; Fish Habitats; </a:t>
            </a:r>
          </a:p>
          <a:p>
            <a:pPr marL="171450" indent="-171450">
              <a:lnSpc>
                <a:spcPct val="9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600">
                <a:latin typeface="Arial" panose="020B0604020202020204" pitchFamily="34" charset="0"/>
                <a:cs typeface="Arial" panose="020B0604020202020204" pitchFamily="34" charset="0"/>
              </a:rPr>
              <a:t>Cultural Heritage Archeological Zones; and</a:t>
            </a:r>
          </a:p>
          <a:p>
            <a:pPr marL="171450" indent="-171450">
              <a:lnSpc>
                <a:spcPct val="9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600">
                <a:latin typeface="Arial" panose="020B0604020202020204" pitchFamily="34" charset="0"/>
                <a:cs typeface="Arial" panose="020B0604020202020204" pitchFamily="34" charset="0"/>
              </a:rPr>
              <a:t>Transportation Plans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2D67A7-2D5B-6EF9-2FAA-6BFD7519F0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22348">
            <a:off x="8016821" y="3669269"/>
            <a:ext cx="1690401" cy="2296393"/>
          </a:xfrm>
          <a:prstGeom prst="rect">
            <a:avLst/>
          </a:prstGeom>
          <a:ln>
            <a:noFill/>
          </a:ln>
          <a:effectLst>
            <a:outerShdw blurRad="254000" dist="101600" dir="2700000" algn="tl" rotWithShape="0">
              <a:srgbClr val="333333">
                <a:alpha val="23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FB70009-1157-BBC8-5B83-C24517E91301}"/>
              </a:ext>
            </a:extLst>
          </p:cNvPr>
          <p:cNvSpPr txBox="1"/>
          <p:nvPr/>
        </p:nvSpPr>
        <p:spPr>
          <a:xfrm>
            <a:off x="474240" y="2778601"/>
            <a:ext cx="3017520" cy="3383280"/>
          </a:xfrm>
          <a:prstGeom prst="rect">
            <a:avLst/>
          </a:prstGeom>
          <a:solidFill>
            <a:srgbClr val="EAF7FB"/>
          </a:solidFill>
        </p:spPr>
        <p:txBody>
          <a:bodyPr wrap="square" lIns="182880" tIns="182880" rIns="182880" bIns="182880">
            <a:spAutoFit/>
          </a:bodyPr>
          <a:lstStyle/>
          <a:p>
            <a:pPr>
              <a:lnSpc>
                <a:spcPct val="91000"/>
              </a:lnSpc>
              <a:spcAft>
                <a:spcPts val="600"/>
              </a:spcAft>
            </a:pPr>
            <a:r>
              <a:rPr lang="en-CA" sz="1600" b="1">
                <a:latin typeface="Arial" panose="020B0604020202020204" pitchFamily="34" charset="0"/>
                <a:cs typeface="Arial" panose="020B0604020202020204" pitchFamily="34" charset="0"/>
              </a:rPr>
              <a:t>The Plan provides policies to guide decisions related to:</a:t>
            </a:r>
          </a:p>
          <a:p>
            <a:pPr marL="171450" indent="-171450">
              <a:lnSpc>
                <a:spcPct val="9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600">
                <a:latin typeface="Arial" panose="020B0604020202020204" pitchFamily="34" charset="0"/>
                <a:cs typeface="Arial" panose="020B0604020202020204" pitchFamily="34" charset="0"/>
              </a:rPr>
              <a:t>Development;</a:t>
            </a:r>
          </a:p>
          <a:p>
            <a:pPr marL="171450" indent="-171450">
              <a:lnSpc>
                <a:spcPct val="9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600">
                <a:latin typeface="Arial" panose="020B0604020202020204" pitchFamily="34" charset="0"/>
                <a:cs typeface="Arial" panose="020B0604020202020204" pitchFamily="34" charset="0"/>
              </a:rPr>
              <a:t>Roads and transportation; </a:t>
            </a:r>
          </a:p>
          <a:p>
            <a:pPr marL="171450" indent="-171450">
              <a:lnSpc>
                <a:spcPct val="9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600">
                <a:latin typeface="Arial" panose="020B0604020202020204" pitchFamily="34" charset="0"/>
                <a:cs typeface="Arial" panose="020B0604020202020204" pitchFamily="34" charset="0"/>
              </a:rPr>
              <a:t>Archaeological resources and built heritage; </a:t>
            </a:r>
          </a:p>
          <a:p>
            <a:pPr marL="171450" indent="-171450">
              <a:lnSpc>
                <a:spcPct val="9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600">
                <a:latin typeface="Arial" panose="020B0604020202020204" pitchFamily="34" charset="0"/>
                <a:cs typeface="Arial" panose="020B0604020202020204" pitchFamily="34" charset="0"/>
              </a:rPr>
              <a:t>Aggregate and petroleum resources; and, </a:t>
            </a:r>
          </a:p>
          <a:p>
            <a:pPr marL="171450" indent="-171450">
              <a:lnSpc>
                <a:spcPct val="9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600">
                <a:latin typeface="Arial" panose="020B0604020202020204" pitchFamily="34" charset="0"/>
                <a:cs typeface="Arial" panose="020B0604020202020204" pitchFamily="34" charset="0"/>
              </a:rPr>
              <a:t>Application processing policies.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2F8B4-BB70-8E02-18FD-B95E340CF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870" y="930729"/>
            <a:ext cx="6379030" cy="184183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CA" sz="1800"/>
              <a:t>The Town’s current Official Plan was approved in 2011. It identifies 12 key policy areas and develops a series of goals and objectives for each one. These include objectives related to urban design, neighbourhood plans and the protection of agriculture. Each objective is supported by specific policies. </a:t>
            </a:r>
          </a:p>
        </p:txBody>
      </p:sp>
    </p:spTree>
    <p:extLst>
      <p:ext uri="{BB962C8B-B14F-4D97-AF65-F5344CB8AC3E}">
        <p14:creationId xmlns:p14="http://schemas.microsoft.com/office/powerpoint/2010/main" val="2019047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0D991-1FBB-806F-D98D-CBC990DBC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Purpose of the Official Plan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2F8B4-BB70-8E02-18FD-B95E340CF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3021" y="1072245"/>
            <a:ext cx="7346868" cy="484916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5000"/>
              </a:lnSpc>
              <a:spcAft>
                <a:spcPts val="600"/>
              </a:spcAft>
            </a:pPr>
            <a:r>
              <a:rPr lang="en-CA" sz="1800"/>
              <a:t>The </a:t>
            </a:r>
            <a:r>
              <a:rPr lang="en-CA" sz="1800" i="1"/>
              <a:t>Planning Act </a:t>
            </a:r>
            <a:r>
              <a:rPr lang="en-CA" sz="1800"/>
              <a:t>requires a review of a new plan no less than 10 years after it comes into effect, and every 5 years thereafter. </a:t>
            </a:r>
          </a:p>
          <a:p>
            <a:pPr>
              <a:lnSpc>
                <a:spcPct val="105000"/>
              </a:lnSpc>
              <a:spcAft>
                <a:spcPts val="600"/>
              </a:spcAft>
            </a:pPr>
            <a:r>
              <a:rPr lang="en-CA" sz="1800"/>
              <a:t>Changes to provincial and regional land use planning policy has occurred since the Town’s Official Plan was adopted in 2011, such as the Niagara Official Plan approved in November 2022.</a:t>
            </a:r>
          </a:p>
          <a:p>
            <a:pPr>
              <a:lnSpc>
                <a:spcPct val="105000"/>
              </a:lnSpc>
              <a:spcAft>
                <a:spcPts val="600"/>
              </a:spcAft>
            </a:pPr>
            <a:r>
              <a:rPr lang="en-CA" sz="1800">
                <a:latin typeface="Arial"/>
                <a:cs typeface="Arial"/>
              </a:rPr>
              <a:t>This project represents an opportunity to review the entire document to ensure that it aligns with the most recent direction.</a:t>
            </a:r>
            <a:endParaRPr lang="en-CA" sz="1800" strike="sngStrike"/>
          </a:p>
          <a:p>
            <a:pPr>
              <a:lnSpc>
                <a:spcPct val="105000"/>
              </a:lnSpc>
              <a:spcAft>
                <a:spcPts val="600"/>
              </a:spcAft>
            </a:pPr>
            <a:r>
              <a:rPr lang="en-CA" sz="1800"/>
              <a:t>The Official Plan Review also creates an opportunity to consider the changing local context and ensure that the evolving needs and priorities of the community are met. </a:t>
            </a:r>
          </a:p>
          <a:p>
            <a:pPr>
              <a:lnSpc>
                <a:spcPct val="105000"/>
              </a:lnSpc>
              <a:spcAft>
                <a:spcPts val="600"/>
              </a:spcAft>
            </a:pPr>
            <a:r>
              <a:rPr lang="en-CA" sz="1800"/>
              <a:t>The Town’s updated Official Plan will establish a new vision and supporting policy framework for how growth and change will be managed to the year 2051.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033C2F-5E9D-CEAE-779A-8D07E6667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216" y="1517929"/>
            <a:ext cx="2658147" cy="1942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504412-EA72-7BFD-90CF-9748E65CD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26302">
            <a:off x="2085569" y="2912084"/>
            <a:ext cx="1671271" cy="21649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ACA1FF2-D928-FE53-0A3D-280987AE3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0913963">
            <a:off x="799372" y="3105029"/>
            <a:ext cx="1734780" cy="22450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569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1C68CDD-CEF4-90ED-202A-46F03FA29A45}"/>
              </a:ext>
            </a:extLst>
          </p:cNvPr>
          <p:cNvCxnSpPr>
            <a:cxnSpLocks/>
          </p:cNvCxnSpPr>
          <p:nvPr/>
        </p:nvCxnSpPr>
        <p:spPr>
          <a:xfrm>
            <a:off x="3731445" y="4283868"/>
            <a:ext cx="529527" cy="0"/>
          </a:xfrm>
          <a:prstGeom prst="straightConnector1">
            <a:avLst/>
          </a:prstGeom>
          <a:ln w="88900">
            <a:headEnd w="med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E060071-FE9E-E769-38FD-F1F5E53E6907}"/>
              </a:ext>
            </a:extLst>
          </p:cNvPr>
          <p:cNvCxnSpPr>
            <a:cxnSpLocks/>
          </p:cNvCxnSpPr>
          <p:nvPr/>
        </p:nvCxnSpPr>
        <p:spPr>
          <a:xfrm>
            <a:off x="7157933" y="4283868"/>
            <a:ext cx="529527" cy="0"/>
          </a:xfrm>
          <a:prstGeom prst="straightConnector1">
            <a:avLst/>
          </a:prstGeom>
          <a:ln w="88900">
            <a:headEnd w="med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602EFBD-E7ED-B769-B304-E12254701C4E}"/>
              </a:ext>
            </a:extLst>
          </p:cNvPr>
          <p:cNvSpPr/>
          <p:nvPr/>
        </p:nvSpPr>
        <p:spPr>
          <a:xfrm>
            <a:off x="1029066" y="3047920"/>
            <a:ext cx="2702379" cy="49676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 anchorCtr="0"/>
          <a:lstStyle/>
          <a:p>
            <a:pPr algn="ctr"/>
            <a:r>
              <a:rPr lang="en-CA" b="1">
                <a:latin typeface="Arial" panose="020B0604020202020204" pitchFamily="34" charset="0"/>
                <a:cs typeface="Arial" panose="020B0604020202020204" pitchFamily="34" charset="0"/>
              </a:rPr>
              <a:t>Phase 1</a:t>
            </a:r>
          </a:p>
        </p:txBody>
      </p:sp>
      <p:pic>
        <p:nvPicPr>
          <p:cNvPr id="10" name="Picture 9" descr="A magnifying glass with graph&#10;&#10;Description automatically generated">
            <a:extLst>
              <a:ext uri="{FF2B5EF4-FFF2-40B4-BE49-F238E27FC236}">
                <a16:creationId xmlns:a16="http://schemas.microsoft.com/office/drawing/2014/main" id="{0D216A1C-BD1C-412D-EF9E-39DE15CE2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037" y="1185101"/>
            <a:ext cx="1614436" cy="1614436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F9331EB-B250-A647-4B12-E7039DA210E8}"/>
              </a:ext>
            </a:extLst>
          </p:cNvPr>
          <p:cNvSpPr/>
          <p:nvPr/>
        </p:nvSpPr>
        <p:spPr>
          <a:xfrm>
            <a:off x="4455554" y="3047920"/>
            <a:ext cx="2702379" cy="496766"/>
          </a:xfrm>
          <a:prstGeom prst="roundRect">
            <a:avLst>
              <a:gd name="adj" fmla="val 0"/>
            </a:avLst>
          </a:prstGeom>
          <a:solidFill>
            <a:srgbClr val="08779A"/>
          </a:solidFill>
          <a:ln w="38100">
            <a:solidFill>
              <a:srgbClr val="0877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 anchorCtr="0"/>
          <a:lstStyle/>
          <a:p>
            <a:pPr algn="ctr"/>
            <a:r>
              <a:rPr lang="en-CA" b="1">
                <a:latin typeface="Arial" panose="020B0604020202020204" pitchFamily="34" charset="0"/>
                <a:cs typeface="Arial" panose="020B0604020202020204" pitchFamily="34" charset="0"/>
              </a:rPr>
              <a:t>Phase 2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A93FDC7-0065-428F-1BA2-A2A8C70042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9525" y="1186444"/>
            <a:ext cx="1614436" cy="1611749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A2041B7-FDB5-68C0-EA85-78CBDD735987}"/>
              </a:ext>
            </a:extLst>
          </p:cNvPr>
          <p:cNvSpPr/>
          <p:nvPr/>
        </p:nvSpPr>
        <p:spPr>
          <a:xfrm>
            <a:off x="7882042" y="3047920"/>
            <a:ext cx="2702379" cy="496766"/>
          </a:xfrm>
          <a:prstGeom prst="roundRect">
            <a:avLst>
              <a:gd name="adj" fmla="val 0"/>
            </a:avLst>
          </a:prstGeom>
          <a:solidFill>
            <a:srgbClr val="07627F"/>
          </a:solidFill>
          <a:ln w="38100">
            <a:solidFill>
              <a:srgbClr val="0762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 anchorCtr="0"/>
          <a:lstStyle/>
          <a:p>
            <a:pPr algn="ctr"/>
            <a:r>
              <a:rPr lang="en-CA" b="1">
                <a:latin typeface="Arial" panose="020B0604020202020204" pitchFamily="34" charset="0"/>
                <a:cs typeface="Arial" panose="020B0604020202020204" pitchFamily="34" charset="0"/>
              </a:rPr>
              <a:t>Phase 3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2374A27-7538-43A8-0DB4-CC98CA897D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26013" y="1186444"/>
            <a:ext cx="1614436" cy="1611749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ABF380C-36FB-7696-F3D2-99686100724E}"/>
              </a:ext>
            </a:extLst>
          </p:cNvPr>
          <p:cNvSpPr/>
          <p:nvPr/>
        </p:nvSpPr>
        <p:spPr>
          <a:xfrm>
            <a:off x="1029066" y="3544686"/>
            <a:ext cx="2702379" cy="173396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 anchorCtr="0"/>
          <a:lstStyle/>
          <a:p>
            <a:pPr>
              <a:spcAft>
                <a:spcPts val="600"/>
              </a:spcAft>
            </a:pPr>
            <a:r>
              <a:rPr lang="en-CA" sz="1500" b="1">
                <a:solidFill>
                  <a:srgbClr val="065A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Engagement and Background Research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 Research Report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Engagement Summary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D8645D9-A4CF-6984-478E-214994D6A29F}"/>
              </a:ext>
            </a:extLst>
          </p:cNvPr>
          <p:cNvSpPr/>
          <p:nvPr/>
        </p:nvSpPr>
        <p:spPr>
          <a:xfrm>
            <a:off x="4455554" y="3544686"/>
            <a:ext cx="2702379" cy="173396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8100">
            <a:solidFill>
              <a:srgbClr val="0877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 anchorCtr="0"/>
          <a:lstStyle/>
          <a:p>
            <a:pPr>
              <a:spcAft>
                <a:spcPts val="600"/>
              </a:spcAft>
            </a:pPr>
            <a:r>
              <a:rPr lang="en-CA" sz="1500" b="1">
                <a:solidFill>
                  <a:srgbClr val="065A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 Development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Draft Official Plan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&amp; Council Review and Phase 2 Engagement Report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B882927-3E18-E006-E3E6-3E711A752E2C}"/>
              </a:ext>
            </a:extLst>
          </p:cNvPr>
          <p:cNvSpPr/>
          <p:nvPr/>
        </p:nvSpPr>
        <p:spPr>
          <a:xfrm>
            <a:off x="7882042" y="3544686"/>
            <a:ext cx="2702379" cy="173396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8100">
            <a:solidFill>
              <a:srgbClr val="0762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 anchorCtr="0"/>
          <a:lstStyle/>
          <a:p>
            <a:pPr>
              <a:spcAft>
                <a:spcPts val="600"/>
              </a:spcAft>
            </a:pPr>
            <a:r>
              <a:rPr lang="en-CA" sz="1500" b="1">
                <a:solidFill>
                  <a:srgbClr val="065A7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Official Plan &amp; Adoption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Council Adoption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Approval of the Final Official Plan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D7FC92-F375-EA56-345A-820409907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870" y="199332"/>
            <a:ext cx="11307535" cy="731396"/>
          </a:xfrm>
        </p:spPr>
        <p:txBody>
          <a:bodyPr/>
          <a:lstStyle/>
          <a:p>
            <a:r>
              <a:rPr lang="en-CA"/>
              <a:t>Official Plan Review Work Program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31B7B46-548B-0C82-5EDE-04271D600796}"/>
              </a:ext>
            </a:extLst>
          </p:cNvPr>
          <p:cNvSpPr/>
          <p:nvPr/>
        </p:nvSpPr>
        <p:spPr>
          <a:xfrm>
            <a:off x="1256500" y="5151531"/>
            <a:ext cx="2232425" cy="468789"/>
          </a:xfrm>
          <a:prstGeom prst="roundRect">
            <a:avLst/>
          </a:prstGeom>
          <a:solidFill>
            <a:srgbClr val="ABD6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>
                <a:solidFill>
                  <a:srgbClr val="07627F"/>
                </a:solidFill>
              </a:rPr>
              <a:t>Fall 2023 – Spring 2024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2F3E36C-0A8D-D32E-872A-BC31FD1CB894}"/>
              </a:ext>
            </a:extLst>
          </p:cNvPr>
          <p:cNvSpPr/>
          <p:nvPr/>
        </p:nvSpPr>
        <p:spPr>
          <a:xfrm>
            <a:off x="4690530" y="5139094"/>
            <a:ext cx="2232425" cy="468789"/>
          </a:xfrm>
          <a:prstGeom prst="roundRect">
            <a:avLst/>
          </a:prstGeom>
          <a:solidFill>
            <a:srgbClr val="ABD6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>
                <a:solidFill>
                  <a:srgbClr val="07627F"/>
                </a:solidFill>
              </a:rPr>
              <a:t>Spring – Summer 2024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88DA484-98B6-7439-A1C2-D8694EE6C4BA}"/>
              </a:ext>
            </a:extLst>
          </p:cNvPr>
          <p:cNvSpPr/>
          <p:nvPr/>
        </p:nvSpPr>
        <p:spPr>
          <a:xfrm>
            <a:off x="8117018" y="5119572"/>
            <a:ext cx="2232425" cy="468789"/>
          </a:xfrm>
          <a:prstGeom prst="roundRect">
            <a:avLst/>
          </a:prstGeom>
          <a:solidFill>
            <a:srgbClr val="ABD6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>
                <a:solidFill>
                  <a:srgbClr val="07627F"/>
                </a:solidFill>
              </a:rPr>
              <a:t>Fall – Winter 2024</a:t>
            </a:r>
          </a:p>
        </p:txBody>
      </p:sp>
      <p:pic>
        <p:nvPicPr>
          <p:cNvPr id="5" name="Graphic 4" descr="Line arrow: Clockwise curve with solid fill">
            <a:extLst>
              <a:ext uri="{FF2B5EF4-FFF2-40B4-BE49-F238E27FC236}">
                <a16:creationId xmlns:a16="http://schemas.microsoft.com/office/drawing/2014/main" id="{61A2BB38-9BFD-3A4D-4F2B-4EF7E9F04E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270537">
            <a:off x="2225615" y="5682125"/>
            <a:ext cx="914400" cy="91440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F0FA58A-37FC-5015-FDEF-6D7C36DB2D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492" y="6017836"/>
            <a:ext cx="1747275" cy="381741"/>
          </a:xfrm>
          <a:solidFill>
            <a:srgbClr val="07627F"/>
          </a:solidFill>
          <a:ln>
            <a:solidFill>
              <a:srgbClr val="07627F"/>
            </a:solidFill>
          </a:ln>
        </p:spPr>
        <p:txBody>
          <a:bodyPr>
            <a:normAutofit lnSpcReduction="10000"/>
          </a:bodyPr>
          <a:lstStyle/>
          <a:p>
            <a:pPr marL="228600" lvl="1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en-CA" sz="1900" b="1">
                <a:solidFill>
                  <a:schemeClr val="bg1"/>
                </a:solidFill>
              </a:rPr>
              <a:t>We Are Here!</a:t>
            </a:r>
            <a:endParaRPr lang="en-CA" sz="19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146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DCF09-F963-0E41-3641-649B951E1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Work Completed to Date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A066406-3C0B-271A-CE7C-401339DFEC12}"/>
              </a:ext>
            </a:extLst>
          </p:cNvPr>
          <p:cNvSpPr/>
          <p:nvPr/>
        </p:nvSpPr>
        <p:spPr>
          <a:xfrm>
            <a:off x="5088531" y="1446768"/>
            <a:ext cx="6395284" cy="445249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 anchorCtr="0"/>
          <a:lstStyle/>
          <a:p>
            <a:r>
              <a:rPr lang="en-CA" b="1">
                <a:latin typeface="Arial" panose="020B0604020202020204" pitchFamily="34" charset="0"/>
                <a:cs typeface="Arial" panose="020B0604020202020204" pitchFamily="34" charset="0"/>
              </a:rPr>
              <a:t>Phase 1:  Background Research and Reporting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25C9F4E-E76A-65AC-E79B-A02F955C0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8531" y="2145214"/>
            <a:ext cx="6544371" cy="3880690"/>
          </a:xfrm>
        </p:spPr>
        <p:txBody>
          <a:bodyPr>
            <a:normAutofit lnSpcReduction="10000"/>
          </a:bodyPr>
          <a:lstStyle/>
          <a:p>
            <a:pPr marL="228600" lvl="1">
              <a:spcBef>
                <a:spcPts val="600"/>
              </a:spcBef>
              <a:spcAft>
                <a:spcPts val="600"/>
              </a:spcAft>
              <a:buNone/>
            </a:pPr>
            <a:r>
              <a:rPr lang="en-CA" sz="1900" b="1">
                <a:solidFill>
                  <a:schemeClr val="accent1"/>
                </a:solidFill>
              </a:rPr>
              <a:t>Online public launch </a:t>
            </a:r>
            <a:r>
              <a:rPr lang="en-CA" sz="1900"/>
              <a:t>– October 13, 2023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None/>
            </a:pPr>
            <a:r>
              <a:rPr lang="en-CA" sz="1900" b="1">
                <a:solidFill>
                  <a:schemeClr val="accent1"/>
                </a:solidFill>
              </a:rPr>
              <a:t>Background Review Report </a:t>
            </a:r>
            <a:r>
              <a:rPr lang="en-CA" sz="1900"/>
              <a:t>underway, which will include:</a:t>
            </a:r>
          </a:p>
          <a:p>
            <a:pPr marL="404813" lvl="2">
              <a:spcBef>
                <a:spcPts val="600"/>
              </a:spcBef>
              <a:spcAft>
                <a:spcPts val="600"/>
              </a:spcAft>
            </a:pPr>
            <a:r>
              <a:rPr lang="en-CA" sz="1800"/>
              <a:t>Big Moves (Issues &amp; Options Themes)</a:t>
            </a:r>
          </a:p>
          <a:p>
            <a:pPr marL="404813" lvl="2">
              <a:spcBef>
                <a:spcPts val="600"/>
              </a:spcBef>
              <a:spcAft>
                <a:spcPts val="600"/>
              </a:spcAft>
            </a:pPr>
            <a:r>
              <a:rPr lang="en-CA" sz="1800"/>
              <a:t>Conformity Review/Gaps &amp; Opportunities Analysis</a:t>
            </a:r>
          </a:p>
          <a:p>
            <a:pPr marL="404813" lvl="2">
              <a:spcBef>
                <a:spcPts val="600"/>
              </a:spcBef>
              <a:spcAft>
                <a:spcPts val="600"/>
              </a:spcAft>
            </a:pPr>
            <a:r>
              <a:rPr lang="en-CA" sz="1800"/>
              <a:t>Vision and Guiding Principles</a:t>
            </a:r>
          </a:p>
          <a:p>
            <a:pPr marL="404813" lvl="2">
              <a:spcBef>
                <a:spcPts val="600"/>
              </a:spcBef>
              <a:spcAft>
                <a:spcPts val="600"/>
              </a:spcAft>
            </a:pPr>
            <a:r>
              <a:rPr lang="en-CA" sz="1800"/>
              <a:t>Rationalize Population, Employment and </a:t>
            </a:r>
            <a:br>
              <a:rPr lang="en-CA" sz="1800"/>
            </a:br>
            <a:r>
              <a:rPr lang="en-CA" sz="1800"/>
              <a:t>Household Growth Forecasts</a:t>
            </a:r>
          </a:p>
          <a:p>
            <a:pPr marL="404813" lvl="2">
              <a:spcBef>
                <a:spcPts val="600"/>
              </a:spcBef>
              <a:spcAft>
                <a:spcPts val="600"/>
              </a:spcAft>
            </a:pPr>
            <a:r>
              <a:rPr lang="en-CA" sz="1800"/>
              <a:t>Affordable Housing Analysis</a:t>
            </a:r>
          </a:p>
          <a:p>
            <a:pPr marL="404813" lvl="2">
              <a:spcBef>
                <a:spcPts val="600"/>
              </a:spcBef>
              <a:spcAft>
                <a:spcPts val="600"/>
              </a:spcAft>
            </a:pPr>
            <a:r>
              <a:rPr lang="en-CA" sz="1800"/>
              <a:t>Engagement Summary</a:t>
            </a:r>
          </a:p>
        </p:txBody>
      </p:sp>
      <p:pic>
        <p:nvPicPr>
          <p:cNvPr id="6" name="Picture 5" descr="A sign with many directions&#10;&#10;Description automatically generated with medium confidence">
            <a:extLst>
              <a:ext uri="{FF2B5EF4-FFF2-40B4-BE49-F238E27FC236}">
                <a16:creationId xmlns:a16="http://schemas.microsoft.com/office/drawing/2014/main" id="{D77CCDF6-DB81-7DA2-9D0B-F813CB899F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976" y="930728"/>
            <a:ext cx="5189737" cy="518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943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1C68CDD-CEF4-90ED-202A-46F03FA29A45}"/>
              </a:ext>
            </a:extLst>
          </p:cNvPr>
          <p:cNvCxnSpPr>
            <a:cxnSpLocks/>
          </p:cNvCxnSpPr>
          <p:nvPr/>
        </p:nvCxnSpPr>
        <p:spPr>
          <a:xfrm>
            <a:off x="3728671" y="2973580"/>
            <a:ext cx="529527" cy="0"/>
          </a:xfrm>
          <a:prstGeom prst="straightConnector1">
            <a:avLst/>
          </a:prstGeom>
          <a:ln w="88900">
            <a:headEnd w="med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E060071-FE9E-E769-38FD-F1F5E53E6907}"/>
              </a:ext>
            </a:extLst>
          </p:cNvPr>
          <p:cNvCxnSpPr>
            <a:cxnSpLocks/>
          </p:cNvCxnSpPr>
          <p:nvPr/>
        </p:nvCxnSpPr>
        <p:spPr>
          <a:xfrm>
            <a:off x="7155159" y="2973580"/>
            <a:ext cx="529527" cy="0"/>
          </a:xfrm>
          <a:prstGeom prst="straightConnector1">
            <a:avLst/>
          </a:prstGeom>
          <a:ln w="88900">
            <a:headEnd w="med" len="sm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602EFBD-E7ED-B769-B304-E12254701C4E}"/>
              </a:ext>
            </a:extLst>
          </p:cNvPr>
          <p:cNvSpPr/>
          <p:nvPr/>
        </p:nvSpPr>
        <p:spPr>
          <a:xfrm>
            <a:off x="1026292" y="1577827"/>
            <a:ext cx="2702379" cy="656569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 anchorCtr="0"/>
          <a:lstStyle/>
          <a:p>
            <a:pPr algn="ctr"/>
            <a:r>
              <a:rPr lang="en-CA" b="1">
                <a:latin typeface="Arial" panose="020B0604020202020204" pitchFamily="34" charset="0"/>
                <a:cs typeface="Arial" panose="020B0604020202020204" pitchFamily="34" charset="0"/>
              </a:rPr>
              <a:t>Phase 1  Consultation Cluster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F9331EB-B250-A647-4B12-E7039DA210E8}"/>
              </a:ext>
            </a:extLst>
          </p:cNvPr>
          <p:cNvSpPr/>
          <p:nvPr/>
        </p:nvSpPr>
        <p:spPr>
          <a:xfrm>
            <a:off x="4452780" y="1577827"/>
            <a:ext cx="2702379" cy="656569"/>
          </a:xfrm>
          <a:prstGeom prst="roundRect">
            <a:avLst>
              <a:gd name="adj" fmla="val 0"/>
            </a:avLst>
          </a:prstGeom>
          <a:solidFill>
            <a:srgbClr val="08779A"/>
          </a:solidFill>
          <a:ln w="38100">
            <a:solidFill>
              <a:srgbClr val="0877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 anchorCtr="0"/>
          <a:lstStyle/>
          <a:p>
            <a:pPr algn="ctr"/>
            <a:r>
              <a:rPr lang="en-CA" b="1">
                <a:latin typeface="Arial" panose="020B0604020202020204" pitchFamily="34" charset="0"/>
                <a:cs typeface="Arial" panose="020B0604020202020204" pitchFamily="34" charset="0"/>
              </a:rPr>
              <a:t>Phase 2 </a:t>
            </a:r>
          </a:p>
          <a:p>
            <a:pPr algn="ctr"/>
            <a:r>
              <a:rPr lang="en-CA" b="1">
                <a:latin typeface="Arial" panose="020B0604020202020204" pitchFamily="34" charset="0"/>
                <a:cs typeface="Arial" panose="020B0604020202020204" pitchFamily="34" charset="0"/>
              </a:rPr>
              <a:t>Consultation Cluster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A2041B7-FDB5-68C0-EA85-78CBDD735987}"/>
              </a:ext>
            </a:extLst>
          </p:cNvPr>
          <p:cNvSpPr/>
          <p:nvPr/>
        </p:nvSpPr>
        <p:spPr>
          <a:xfrm>
            <a:off x="7879268" y="1577827"/>
            <a:ext cx="2702379" cy="656569"/>
          </a:xfrm>
          <a:prstGeom prst="roundRect">
            <a:avLst>
              <a:gd name="adj" fmla="val 0"/>
            </a:avLst>
          </a:prstGeom>
          <a:solidFill>
            <a:srgbClr val="07627F"/>
          </a:solidFill>
          <a:ln w="38100">
            <a:solidFill>
              <a:srgbClr val="0762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ctr" anchorCtr="0"/>
          <a:lstStyle/>
          <a:p>
            <a:pPr algn="ctr"/>
            <a:r>
              <a:rPr lang="en-CA" b="1">
                <a:latin typeface="Arial" panose="020B0604020202020204" pitchFamily="34" charset="0"/>
                <a:cs typeface="Arial" panose="020B0604020202020204" pitchFamily="34" charset="0"/>
              </a:rPr>
              <a:t>Phase 3</a:t>
            </a:r>
          </a:p>
          <a:p>
            <a:pPr algn="ctr"/>
            <a:r>
              <a:rPr lang="en-CA" b="1">
                <a:latin typeface="Arial" panose="020B0604020202020204" pitchFamily="34" charset="0"/>
                <a:cs typeface="Arial" panose="020B0604020202020204" pitchFamily="34" charset="0"/>
              </a:rPr>
              <a:t>Consultation Cluster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ABF380C-36FB-7696-F3D2-99686100724E}"/>
              </a:ext>
            </a:extLst>
          </p:cNvPr>
          <p:cNvSpPr/>
          <p:nvPr/>
        </p:nvSpPr>
        <p:spPr>
          <a:xfrm>
            <a:off x="1026292" y="2234397"/>
            <a:ext cx="2702379" cy="232137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 anchorCtr="0"/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Online webpage launch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Indigenous community outreach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Agency and Ministry meetings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Visioning workshop and survey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CA" sz="15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D8645D9-A4CF-6984-478E-214994D6A29F}"/>
              </a:ext>
            </a:extLst>
          </p:cNvPr>
          <p:cNvSpPr/>
          <p:nvPr/>
        </p:nvSpPr>
        <p:spPr>
          <a:xfrm>
            <a:off x="4452780" y="2262391"/>
            <a:ext cx="2702379" cy="173396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8100">
            <a:solidFill>
              <a:srgbClr val="0877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 anchorCtr="0"/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Webpage updates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Indigenous community outreach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Open House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B882927-3E18-E006-E3E6-3E711A752E2C}"/>
              </a:ext>
            </a:extLst>
          </p:cNvPr>
          <p:cNvSpPr/>
          <p:nvPr/>
        </p:nvSpPr>
        <p:spPr>
          <a:xfrm>
            <a:off x="7879268" y="2234397"/>
            <a:ext cx="2702379" cy="216615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8100">
            <a:solidFill>
              <a:srgbClr val="0762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 anchorCtr="0"/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Webpage updates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Indigenous community outreach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15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Statutory Public Open House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D7FC92-F375-EA56-345A-820409907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870" y="199332"/>
            <a:ext cx="11307535" cy="731396"/>
          </a:xfrm>
        </p:spPr>
        <p:txBody>
          <a:bodyPr/>
          <a:lstStyle/>
          <a:p>
            <a:r>
              <a:rPr lang="en-CA"/>
              <a:t>Official Plan Review Engagement Strategy</a:t>
            </a:r>
          </a:p>
        </p:txBody>
      </p:sp>
    </p:spTree>
    <p:extLst>
      <p:ext uri="{BB962C8B-B14F-4D97-AF65-F5344CB8AC3E}">
        <p14:creationId xmlns:p14="http://schemas.microsoft.com/office/powerpoint/2010/main" val="3403165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C844F-47AD-3730-2ECC-6E89A40F6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Vision and Guiding Principles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A5C7FD-B4FC-C750-682A-C2A3E45E38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872" y="1004207"/>
            <a:ext cx="7877506" cy="52811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/>
              <a:t>A </a:t>
            </a:r>
            <a:r>
              <a:rPr lang="en-CA" b="1"/>
              <a:t>vision statement </a:t>
            </a:r>
            <a:r>
              <a:rPr lang="en-CA"/>
              <a:t>and </a:t>
            </a:r>
            <a:r>
              <a:rPr lang="en-CA" b="1"/>
              <a:t>guiding principles </a:t>
            </a:r>
            <a:r>
              <a:rPr lang="en-CA"/>
              <a:t>express the intent of future change and provide a basis for policy development – ensuring that all aspects of an Official Plan work together. </a:t>
            </a:r>
          </a:p>
          <a:p>
            <a:pPr marL="0" indent="0">
              <a:buNone/>
            </a:pPr>
            <a:r>
              <a:rPr lang="en-CA"/>
              <a:t>A </a:t>
            </a:r>
            <a:r>
              <a:rPr lang="en-CA" b="1"/>
              <a:t>vision statement </a:t>
            </a:r>
            <a:r>
              <a:rPr lang="en-CA"/>
              <a:t>tells a story about a community’s long-term views and aspirations for the future. It reflects core values, qualities, and characteristics of a community. </a:t>
            </a:r>
          </a:p>
          <a:p>
            <a:pPr marL="0" indent="0">
              <a:buNone/>
            </a:pPr>
            <a:r>
              <a:rPr lang="en-CA"/>
              <a:t>To realize the </a:t>
            </a:r>
            <a:r>
              <a:rPr lang="en-CA" b="1"/>
              <a:t>vision statement</a:t>
            </a:r>
            <a:r>
              <a:rPr lang="en-CA"/>
              <a:t>, </a:t>
            </a:r>
            <a:r>
              <a:rPr lang="en-CA" b="1"/>
              <a:t>guiding principles </a:t>
            </a:r>
            <a:r>
              <a:rPr lang="en-CA"/>
              <a:t>set out more specific directions or goals for enhancing or protecting the community’s core values, qualities, and characteristics over the long-term.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C603412-30EB-0D02-5514-D2A6D38851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1680054"/>
              </p:ext>
            </p:extLst>
          </p:nvPr>
        </p:nvGraphicFramePr>
        <p:xfrm>
          <a:off x="8052047" y="1367161"/>
          <a:ext cx="3968319" cy="2920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53744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7609E-B55A-43CB-9160-04EC53C93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Today’s Workshop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44A70-7822-F5A9-F15F-AC2554689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/>
              <a:t>There are a series of stations throughout the room, where you will be asked to provide your ideas and input. The Project Team will be available for questions and discussion! </a:t>
            </a:r>
          </a:p>
          <a:p>
            <a:endParaRPr lang="en-CA"/>
          </a:p>
          <a:p>
            <a:pPr marL="0" indent="0">
              <a:buNone/>
            </a:pPr>
            <a:r>
              <a:rPr lang="en-CA" b="1"/>
              <a:t>Some questions which you may want to reflect on… </a:t>
            </a:r>
            <a:endParaRPr lang="en-CA"/>
          </a:p>
          <a:p>
            <a:r>
              <a:rPr lang="en-CA"/>
              <a:t>What is your vision for the future of Fort Erie? </a:t>
            </a:r>
          </a:p>
          <a:p>
            <a:r>
              <a:rPr lang="en-CA"/>
              <a:t>What are your favourite things about Fort Erie today? </a:t>
            </a:r>
          </a:p>
        </p:txBody>
      </p:sp>
    </p:spTree>
    <p:extLst>
      <p:ext uri="{BB962C8B-B14F-4D97-AF65-F5344CB8AC3E}">
        <p14:creationId xmlns:p14="http://schemas.microsoft.com/office/powerpoint/2010/main" val="4112952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6D4E1-62C8-C5F7-FA72-9397372CB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FF404-5957-19EA-7A1C-4EC1DA1240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/>
              <a:t>Online Vision Survey</a:t>
            </a:r>
          </a:p>
          <a:p>
            <a:r>
              <a:rPr lang="en-CA"/>
              <a:t>Release of Background Report and Phase 1 Engagement Summary</a:t>
            </a:r>
          </a:p>
          <a:p>
            <a:r>
              <a:rPr lang="en-CA"/>
              <a:t>Prepare </a:t>
            </a:r>
            <a:r>
              <a:rPr lang="en-CA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Draft Official Plan</a:t>
            </a:r>
            <a:endParaRPr lang="en-CA"/>
          </a:p>
          <a:p>
            <a:r>
              <a:rPr lang="en-CA"/>
              <a:t>Phase 2 Consultation </a:t>
            </a:r>
          </a:p>
        </p:txBody>
      </p:sp>
    </p:spTree>
    <p:extLst>
      <p:ext uri="{BB962C8B-B14F-4D97-AF65-F5344CB8AC3E}">
        <p14:creationId xmlns:p14="http://schemas.microsoft.com/office/powerpoint/2010/main" val="1156515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rt Erie OP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98AB0"/>
      </a:accent1>
      <a:accent2>
        <a:srgbClr val="E21D38"/>
      </a:accent2>
      <a:accent3>
        <a:srgbClr val="098AB0"/>
      </a:accent3>
      <a:accent4>
        <a:srgbClr val="098AB0"/>
      </a:accent4>
      <a:accent5>
        <a:srgbClr val="098AB0"/>
      </a:accent5>
      <a:accent6>
        <a:srgbClr val="098AB0"/>
      </a:accent6>
      <a:hlink>
        <a:srgbClr val="1765A0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t Erie OPR_Section 26 Presentation_DRAFT  -  Read-Only" id="{399AA24D-83E6-4D53-9882-9C72E5176C5D}" vid="{2596892C-ABFE-4AD2-B2DE-6D6FBD4383C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a6a626f-7a91-437e-b887-a0fdef5465b4" xsi:nil="true"/>
    <lcf76f155ced4ddcb4097134ff3c332f xmlns="21660ece-cb0a-4e06-9e6d-b4eac5180756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DB03A6D0D22248B4587774AECCB7C1" ma:contentTypeVersion="13" ma:contentTypeDescription="Create a new document." ma:contentTypeScope="" ma:versionID="33791adeae3040d3f0252c20ce78d642">
  <xsd:schema xmlns:xsd="http://www.w3.org/2001/XMLSchema" xmlns:xs="http://www.w3.org/2001/XMLSchema" xmlns:p="http://schemas.microsoft.com/office/2006/metadata/properties" xmlns:ns2="21660ece-cb0a-4e06-9e6d-b4eac5180756" xmlns:ns3="4a6a626f-7a91-437e-b887-a0fdef5465b4" targetNamespace="http://schemas.microsoft.com/office/2006/metadata/properties" ma:root="true" ma:fieldsID="a555813d5310c00a580b1244ae2c35fd" ns2:_="" ns3:_="">
    <xsd:import namespace="21660ece-cb0a-4e06-9e6d-b4eac5180756"/>
    <xsd:import namespace="4a6a626f-7a91-437e-b887-a0fdef5465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660ece-cb0a-4e06-9e6d-b4eac51807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b5d298e1-810f-4711-8be9-ef4702f2a3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6a626f-7a91-437e-b887-a0fdef5465b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747a335f-3a84-4b4b-b596-cb8ac35f28c1}" ma:internalName="TaxCatchAll" ma:showField="CatchAllData" ma:web="4a6a626f-7a91-437e-b887-a0fdef5465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634CC7-8120-4489-82F0-68AF81C61A1F}">
  <ds:schemaRefs>
    <ds:schemaRef ds:uri="4a6a626f-7a91-437e-b887-a0fdef5465b4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21660ece-cb0a-4e06-9e6d-b4eac5180756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FCAEC35-EC02-4400-B59F-A7F1D978D305}">
  <ds:schemaRefs>
    <ds:schemaRef ds:uri="21660ece-cb0a-4e06-9e6d-b4eac5180756"/>
    <ds:schemaRef ds:uri="4a6a626f-7a91-437e-b887-a0fdef5465b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4591E39-91C5-4655-A2A9-56C92E9D119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d234255-e20f-4205-88a5-9658a402999b}" enabled="0" method="" siteId="{3d234255-e20f-4205-88a5-9658a402999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Fort Erie OPR_Section 26 Presentation_DRAFTV2</Template>
  <TotalTime>0</TotalTime>
  <Words>853</Words>
  <Application>Microsoft Office PowerPoint</Application>
  <PresentationFormat>Widescreen</PresentationFormat>
  <Paragraphs>114</Paragraphs>
  <Slides>13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Town of Fort Erie Official Plan Review </vt:lpstr>
      <vt:lpstr>Tonight’s Agenda</vt:lpstr>
      <vt:lpstr>The Project Team</vt:lpstr>
      <vt:lpstr>Purpose of Today’s Workshop</vt:lpstr>
      <vt:lpstr>What is an Official Plan?</vt:lpstr>
      <vt:lpstr>Current Official Plan</vt:lpstr>
      <vt:lpstr>Purpose of the Official Plan Review</vt:lpstr>
      <vt:lpstr>Official Plan Review Work Program</vt:lpstr>
      <vt:lpstr>Work Completed to Date</vt:lpstr>
      <vt:lpstr>Official Plan Review Engagement Strategy</vt:lpstr>
      <vt:lpstr>Vision and Guiding Principles </vt:lpstr>
      <vt:lpstr>Today’s Workshop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Town of Fort Erie Official Plan Review</dc:title>
  <dc:creator>Armstrong, Natalie</dc:creator>
  <cp:lastModifiedBy>Rappolt, Robert</cp:lastModifiedBy>
  <cp:revision>14</cp:revision>
  <dcterms:created xsi:type="dcterms:W3CDTF">2023-11-01T18:14:28Z</dcterms:created>
  <dcterms:modified xsi:type="dcterms:W3CDTF">2024-02-21T03:23:40Z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0x010100D7DB03A6D0D22248B4587774AECCB7C1</vt:lpwstr>
  </property>
  <property fmtid="{D5CDD505-2E9C-101B-9397-08002B2CF9AE}" pid="3" name="MediaServiceImageTags">
    <vt:lpwstr/>
  </property>
</Properties>
</file>