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6"/>
  </p:notesMasterIdLst>
  <p:sldIdLst>
    <p:sldId id="256" r:id="rId5"/>
    <p:sldId id="283" r:id="rId6"/>
    <p:sldId id="282" r:id="rId7"/>
    <p:sldId id="284" r:id="rId8"/>
    <p:sldId id="271" r:id="rId9"/>
    <p:sldId id="285" r:id="rId10"/>
    <p:sldId id="286" r:id="rId11"/>
    <p:sldId id="288" r:id="rId12"/>
    <p:sldId id="287" r:id="rId13"/>
    <p:sldId id="273" r:id="rId14"/>
    <p:sldId id="258" r:id="rId15"/>
    <p:sldId id="281" r:id="rId16"/>
    <p:sldId id="274" r:id="rId17"/>
    <p:sldId id="275" r:id="rId18"/>
    <p:sldId id="277" r:id="rId19"/>
    <p:sldId id="276" r:id="rId20"/>
    <p:sldId id="278" r:id="rId21"/>
    <p:sldId id="259" r:id="rId22"/>
    <p:sldId id="272" r:id="rId23"/>
    <p:sldId id="279" r:id="rId24"/>
    <p:sldId id="280" r:id="rId25"/>
  </p:sldIdLst>
  <p:sldSz cx="32918400" cy="21945600"/>
  <p:notesSz cx="6858000" cy="9144000"/>
  <p:defaultTextStyle>
    <a:defPPr>
      <a:defRPr lang="en-US"/>
    </a:defPPr>
    <a:lvl1pPr marL="0" algn="l" defTabSz="2633472" rtl="0" eaLnBrk="1" latinLnBrk="0" hangingPunct="1">
      <a:defRPr sz="5184" kern="1200">
        <a:solidFill>
          <a:schemeClr val="tx1"/>
        </a:solidFill>
        <a:latin typeface="+mn-lt"/>
        <a:ea typeface="+mn-ea"/>
        <a:cs typeface="+mn-cs"/>
      </a:defRPr>
    </a:lvl1pPr>
    <a:lvl2pPr marL="1316736" algn="l" defTabSz="2633472" rtl="0" eaLnBrk="1" latinLnBrk="0" hangingPunct="1">
      <a:defRPr sz="5184" kern="1200">
        <a:solidFill>
          <a:schemeClr val="tx1"/>
        </a:solidFill>
        <a:latin typeface="+mn-lt"/>
        <a:ea typeface="+mn-ea"/>
        <a:cs typeface="+mn-cs"/>
      </a:defRPr>
    </a:lvl2pPr>
    <a:lvl3pPr marL="2633472" algn="l" defTabSz="2633472" rtl="0" eaLnBrk="1" latinLnBrk="0" hangingPunct="1">
      <a:defRPr sz="5184" kern="1200">
        <a:solidFill>
          <a:schemeClr val="tx1"/>
        </a:solidFill>
        <a:latin typeface="+mn-lt"/>
        <a:ea typeface="+mn-ea"/>
        <a:cs typeface="+mn-cs"/>
      </a:defRPr>
    </a:lvl3pPr>
    <a:lvl4pPr marL="3950208" algn="l" defTabSz="2633472" rtl="0" eaLnBrk="1" latinLnBrk="0" hangingPunct="1">
      <a:defRPr sz="5184" kern="1200">
        <a:solidFill>
          <a:schemeClr val="tx1"/>
        </a:solidFill>
        <a:latin typeface="+mn-lt"/>
        <a:ea typeface="+mn-ea"/>
        <a:cs typeface="+mn-cs"/>
      </a:defRPr>
    </a:lvl4pPr>
    <a:lvl5pPr marL="5266944" algn="l" defTabSz="2633472" rtl="0" eaLnBrk="1" latinLnBrk="0" hangingPunct="1">
      <a:defRPr sz="5184" kern="1200">
        <a:solidFill>
          <a:schemeClr val="tx1"/>
        </a:solidFill>
        <a:latin typeface="+mn-lt"/>
        <a:ea typeface="+mn-ea"/>
        <a:cs typeface="+mn-cs"/>
      </a:defRPr>
    </a:lvl5pPr>
    <a:lvl6pPr marL="6583680" algn="l" defTabSz="2633472" rtl="0" eaLnBrk="1" latinLnBrk="0" hangingPunct="1">
      <a:defRPr sz="5184" kern="1200">
        <a:solidFill>
          <a:schemeClr val="tx1"/>
        </a:solidFill>
        <a:latin typeface="+mn-lt"/>
        <a:ea typeface="+mn-ea"/>
        <a:cs typeface="+mn-cs"/>
      </a:defRPr>
    </a:lvl6pPr>
    <a:lvl7pPr marL="7900416" algn="l" defTabSz="2633472" rtl="0" eaLnBrk="1" latinLnBrk="0" hangingPunct="1">
      <a:defRPr sz="5184" kern="1200">
        <a:solidFill>
          <a:schemeClr val="tx1"/>
        </a:solidFill>
        <a:latin typeface="+mn-lt"/>
        <a:ea typeface="+mn-ea"/>
        <a:cs typeface="+mn-cs"/>
      </a:defRPr>
    </a:lvl7pPr>
    <a:lvl8pPr marL="9217152" algn="l" defTabSz="2633472" rtl="0" eaLnBrk="1" latinLnBrk="0" hangingPunct="1">
      <a:defRPr sz="5184" kern="1200">
        <a:solidFill>
          <a:schemeClr val="tx1"/>
        </a:solidFill>
        <a:latin typeface="+mn-lt"/>
        <a:ea typeface="+mn-ea"/>
        <a:cs typeface="+mn-cs"/>
      </a:defRPr>
    </a:lvl8pPr>
    <a:lvl9pPr marL="10533888" algn="l" defTabSz="2633472" rtl="0" eaLnBrk="1" latinLnBrk="0" hangingPunct="1">
      <a:defRPr sz="5184"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D913FAF-3F45-0DAC-0F42-C9DA6748AE5C}" name="Armstrong, Natalie" initials="AN" userId="S::Natalie.Armstrong@wsp.com::043114cc-f13a-4046-ac7e-3a1393099d49" providerId="AD"/>
  <p188:author id="{681588CC-7FC4-5182-3630-7ACB507A6ACF}" name="Kapetanovic, Kemal" initials="KK" userId="S::Kemal.Kapetanovic@wsp.com::df6422b1-4e52-4422-9337-972a64e50c8c"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98AB0"/>
    <a:srgbClr val="E21D38"/>
    <a:srgbClr val="E4F2F6"/>
    <a:srgbClr val="EAF7FB"/>
    <a:srgbClr val="07627F"/>
    <a:srgbClr val="F9D2D7"/>
    <a:srgbClr val="ABD6E3"/>
    <a:srgbClr val="08779A"/>
    <a:srgbClr val="00AE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5065" autoAdjust="0"/>
  </p:normalViewPr>
  <p:slideViewPr>
    <p:cSldViewPr snapToGrid="0">
      <p:cViewPr varScale="1">
        <p:scale>
          <a:sx n="34" d="100"/>
          <a:sy n="34" d="100"/>
        </p:scale>
        <p:origin x="1338" y="126"/>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ppolt, Robert" userId="36f2d6ae-9fb5-4ce1-8ebe-b6255ed2ac0a" providerId="ADAL" clId="{2073AFCA-8FA5-4B3B-BB5A-3E2ACAEE5C35}"/>
    <pc:docChg chg="modSld">
      <pc:chgData name="Rappolt, Robert" userId="36f2d6ae-9fb5-4ce1-8ebe-b6255ed2ac0a" providerId="ADAL" clId="{2073AFCA-8FA5-4B3B-BB5A-3E2ACAEE5C35}" dt="2024-02-22T15:06:44.311" v="2" actId="20577"/>
      <pc:docMkLst>
        <pc:docMk/>
      </pc:docMkLst>
      <pc:sldChg chg="modSp mod">
        <pc:chgData name="Rappolt, Robert" userId="36f2d6ae-9fb5-4ce1-8ebe-b6255ed2ac0a" providerId="ADAL" clId="{2073AFCA-8FA5-4B3B-BB5A-3E2ACAEE5C35}" dt="2024-02-22T15:06:44.311" v="2" actId="20577"/>
        <pc:sldMkLst>
          <pc:docMk/>
          <pc:sldMk cId="54802574" sldId="273"/>
        </pc:sldMkLst>
        <pc:spChg chg="mod">
          <ac:chgData name="Rappolt, Robert" userId="36f2d6ae-9fb5-4ce1-8ebe-b6255ed2ac0a" providerId="ADAL" clId="{2073AFCA-8FA5-4B3B-BB5A-3E2ACAEE5C35}" dt="2024-02-22T15:06:44.311" v="2" actId="20577"/>
          <ac:spMkLst>
            <pc:docMk/>
            <pc:sldMk cId="54802574" sldId="273"/>
            <ac:spMk id="7" creationId="{7DFA4079-8F77-9043-70C8-15B0C5F89AF5}"/>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7B4D701-D729-4DD4-8624-1E76D45BFAE5}" type="doc">
      <dgm:prSet loTypeId="urn:microsoft.com/office/officeart/2005/8/layout/pyramid2" loCatId="pyramid" qsTypeId="urn:microsoft.com/office/officeart/2005/8/quickstyle/simple1" qsCatId="simple" csTypeId="urn:microsoft.com/office/officeart/2005/8/colors/accent1_2" csCatId="accent1" phldr="1"/>
      <dgm:spPr/>
    </dgm:pt>
    <dgm:pt modelId="{E365CCE6-7D16-4C7E-B148-A472282B7BE3}">
      <dgm:prSet phldrT="[Text]" custT="1"/>
      <dgm:spPr/>
      <dgm:t>
        <a:bodyPr/>
        <a:lstStyle/>
        <a:p>
          <a:r>
            <a:rPr lang="en-CA" sz="5400" dirty="0">
              <a:latin typeface="Arial" panose="020B0604020202020204" pitchFamily="34" charset="0"/>
              <a:cs typeface="Arial" panose="020B0604020202020204" pitchFamily="34" charset="0"/>
            </a:rPr>
            <a:t>Vision Statement</a:t>
          </a:r>
        </a:p>
      </dgm:t>
    </dgm:pt>
    <dgm:pt modelId="{F744748A-09EE-4024-9F3E-869BB14513B0}" type="parTrans" cxnId="{5CF78A88-B879-431D-B4EA-A056085B2883}">
      <dgm:prSet/>
      <dgm:spPr/>
      <dgm:t>
        <a:bodyPr/>
        <a:lstStyle/>
        <a:p>
          <a:endParaRPr lang="en-CA"/>
        </a:p>
      </dgm:t>
    </dgm:pt>
    <dgm:pt modelId="{F4ABB9D8-440E-47D0-8EDB-B33DEEF9C95C}" type="sibTrans" cxnId="{5CF78A88-B879-431D-B4EA-A056085B2883}">
      <dgm:prSet/>
      <dgm:spPr/>
      <dgm:t>
        <a:bodyPr/>
        <a:lstStyle/>
        <a:p>
          <a:endParaRPr lang="en-CA"/>
        </a:p>
      </dgm:t>
    </dgm:pt>
    <dgm:pt modelId="{A88A8498-DD36-4649-B9D5-B5FC0F15D8F4}">
      <dgm:prSet phldrT="[Text]" custT="1"/>
      <dgm:spPr/>
      <dgm:t>
        <a:bodyPr/>
        <a:lstStyle/>
        <a:p>
          <a:r>
            <a:rPr lang="en-CA" sz="5400" dirty="0">
              <a:latin typeface="Arial" panose="020B0604020202020204" pitchFamily="34" charset="0"/>
              <a:cs typeface="Arial" panose="020B0604020202020204" pitchFamily="34" charset="0"/>
            </a:rPr>
            <a:t>Guiding Principles</a:t>
          </a:r>
        </a:p>
      </dgm:t>
    </dgm:pt>
    <dgm:pt modelId="{4BCDD782-82C3-400A-BECE-BC1C32C221FA}" type="parTrans" cxnId="{6547B2F7-A7A4-4C94-9DC6-967BC40115FD}">
      <dgm:prSet/>
      <dgm:spPr/>
      <dgm:t>
        <a:bodyPr/>
        <a:lstStyle/>
        <a:p>
          <a:endParaRPr lang="en-CA"/>
        </a:p>
      </dgm:t>
    </dgm:pt>
    <dgm:pt modelId="{AEC10983-5A23-46B7-AB30-701D8BD9C94E}" type="sibTrans" cxnId="{6547B2F7-A7A4-4C94-9DC6-967BC40115FD}">
      <dgm:prSet/>
      <dgm:spPr/>
      <dgm:t>
        <a:bodyPr/>
        <a:lstStyle/>
        <a:p>
          <a:endParaRPr lang="en-CA"/>
        </a:p>
      </dgm:t>
    </dgm:pt>
    <dgm:pt modelId="{2D26DDBE-3BAF-411C-80BC-41ADE987E67B}">
      <dgm:prSet phldrT="[Text]" custT="1"/>
      <dgm:spPr/>
      <dgm:t>
        <a:bodyPr/>
        <a:lstStyle/>
        <a:p>
          <a:r>
            <a:rPr lang="en-CA" sz="5400" dirty="0">
              <a:latin typeface="Arial" panose="020B0604020202020204" pitchFamily="34" charset="0"/>
              <a:cs typeface="Arial" panose="020B0604020202020204" pitchFamily="34" charset="0"/>
            </a:rPr>
            <a:t>Official Plan Policies</a:t>
          </a:r>
        </a:p>
      </dgm:t>
    </dgm:pt>
    <dgm:pt modelId="{5FC7FFBA-C418-4A09-B4AB-CEE0A0591288}" type="parTrans" cxnId="{E2CBAFC9-06D5-4BCE-9EF9-DDB5161932AC}">
      <dgm:prSet/>
      <dgm:spPr/>
      <dgm:t>
        <a:bodyPr/>
        <a:lstStyle/>
        <a:p>
          <a:endParaRPr lang="en-CA"/>
        </a:p>
      </dgm:t>
    </dgm:pt>
    <dgm:pt modelId="{BAD4F99A-8B41-433F-B284-D1A8E646414D}" type="sibTrans" cxnId="{E2CBAFC9-06D5-4BCE-9EF9-DDB5161932AC}">
      <dgm:prSet/>
      <dgm:spPr/>
      <dgm:t>
        <a:bodyPr/>
        <a:lstStyle/>
        <a:p>
          <a:endParaRPr lang="en-CA"/>
        </a:p>
      </dgm:t>
    </dgm:pt>
    <dgm:pt modelId="{B7D7EA3E-1FA3-4F59-A9E8-CA63BE08E304}" type="pres">
      <dgm:prSet presAssocID="{37B4D701-D729-4DD4-8624-1E76D45BFAE5}" presName="compositeShape" presStyleCnt="0">
        <dgm:presLayoutVars>
          <dgm:dir/>
          <dgm:resizeHandles/>
        </dgm:presLayoutVars>
      </dgm:prSet>
      <dgm:spPr/>
    </dgm:pt>
    <dgm:pt modelId="{290E8D9F-47C8-44F1-9DD4-455C2FEB75A2}" type="pres">
      <dgm:prSet presAssocID="{37B4D701-D729-4DD4-8624-1E76D45BFAE5}" presName="pyramid" presStyleLbl="node1" presStyleIdx="0" presStyleCnt="1" custLinFactNeighborX="2631" custLinFactNeighborY="-1512"/>
      <dgm:spPr/>
    </dgm:pt>
    <dgm:pt modelId="{1FB6F648-4D88-4E5E-9DA6-346F1787232B}" type="pres">
      <dgm:prSet presAssocID="{37B4D701-D729-4DD4-8624-1E76D45BFAE5}" presName="theList" presStyleCnt="0"/>
      <dgm:spPr/>
    </dgm:pt>
    <dgm:pt modelId="{2F776E19-E7F1-454E-A6DB-BD1E20E8F6CA}" type="pres">
      <dgm:prSet presAssocID="{E365CCE6-7D16-4C7E-B148-A472282B7BE3}" presName="aNode" presStyleLbl="fgAcc1" presStyleIdx="0" presStyleCnt="3">
        <dgm:presLayoutVars>
          <dgm:bulletEnabled val="1"/>
        </dgm:presLayoutVars>
      </dgm:prSet>
      <dgm:spPr/>
    </dgm:pt>
    <dgm:pt modelId="{55C5CBCD-4726-4F0B-98E0-1030E4CB106C}" type="pres">
      <dgm:prSet presAssocID="{E365CCE6-7D16-4C7E-B148-A472282B7BE3}" presName="aSpace" presStyleCnt="0"/>
      <dgm:spPr/>
    </dgm:pt>
    <dgm:pt modelId="{11CE6438-7C03-4FC4-8588-E20908590E87}" type="pres">
      <dgm:prSet presAssocID="{A88A8498-DD36-4649-B9D5-B5FC0F15D8F4}" presName="aNode" presStyleLbl="fgAcc1" presStyleIdx="1" presStyleCnt="3">
        <dgm:presLayoutVars>
          <dgm:bulletEnabled val="1"/>
        </dgm:presLayoutVars>
      </dgm:prSet>
      <dgm:spPr/>
    </dgm:pt>
    <dgm:pt modelId="{4ED59832-DE14-4B6D-89A1-BF49033F8714}" type="pres">
      <dgm:prSet presAssocID="{A88A8498-DD36-4649-B9D5-B5FC0F15D8F4}" presName="aSpace" presStyleCnt="0"/>
      <dgm:spPr/>
    </dgm:pt>
    <dgm:pt modelId="{F81F0089-AB5B-44B3-9CB3-C680AD5AA2D7}" type="pres">
      <dgm:prSet presAssocID="{2D26DDBE-3BAF-411C-80BC-41ADE987E67B}" presName="aNode" presStyleLbl="fgAcc1" presStyleIdx="2" presStyleCnt="3">
        <dgm:presLayoutVars>
          <dgm:bulletEnabled val="1"/>
        </dgm:presLayoutVars>
      </dgm:prSet>
      <dgm:spPr/>
    </dgm:pt>
    <dgm:pt modelId="{C03390F4-7FB4-4589-A321-E8BF3B7EC1E9}" type="pres">
      <dgm:prSet presAssocID="{2D26DDBE-3BAF-411C-80BC-41ADE987E67B}" presName="aSpace" presStyleCnt="0"/>
      <dgm:spPr/>
    </dgm:pt>
  </dgm:ptLst>
  <dgm:cxnLst>
    <dgm:cxn modelId="{E5820309-A8A9-4BB9-B91E-8D44E73BFBEC}" type="presOf" srcId="{2D26DDBE-3BAF-411C-80BC-41ADE987E67B}" destId="{F81F0089-AB5B-44B3-9CB3-C680AD5AA2D7}" srcOrd="0" destOrd="0" presId="urn:microsoft.com/office/officeart/2005/8/layout/pyramid2"/>
    <dgm:cxn modelId="{BCC91579-7F4D-4F86-B125-28B0F0B157F7}" type="presOf" srcId="{37B4D701-D729-4DD4-8624-1E76D45BFAE5}" destId="{B7D7EA3E-1FA3-4F59-A9E8-CA63BE08E304}" srcOrd="0" destOrd="0" presId="urn:microsoft.com/office/officeart/2005/8/layout/pyramid2"/>
    <dgm:cxn modelId="{5CF78A88-B879-431D-B4EA-A056085B2883}" srcId="{37B4D701-D729-4DD4-8624-1E76D45BFAE5}" destId="{E365CCE6-7D16-4C7E-B148-A472282B7BE3}" srcOrd="0" destOrd="0" parTransId="{F744748A-09EE-4024-9F3E-869BB14513B0}" sibTransId="{F4ABB9D8-440E-47D0-8EDB-B33DEEF9C95C}"/>
    <dgm:cxn modelId="{E2CBAFC9-06D5-4BCE-9EF9-DDB5161932AC}" srcId="{37B4D701-D729-4DD4-8624-1E76D45BFAE5}" destId="{2D26DDBE-3BAF-411C-80BC-41ADE987E67B}" srcOrd="2" destOrd="0" parTransId="{5FC7FFBA-C418-4A09-B4AB-CEE0A0591288}" sibTransId="{BAD4F99A-8B41-433F-B284-D1A8E646414D}"/>
    <dgm:cxn modelId="{70080BE4-8332-41C7-A68E-329D7228D3E2}" type="presOf" srcId="{E365CCE6-7D16-4C7E-B148-A472282B7BE3}" destId="{2F776E19-E7F1-454E-A6DB-BD1E20E8F6CA}" srcOrd="0" destOrd="0" presId="urn:microsoft.com/office/officeart/2005/8/layout/pyramid2"/>
    <dgm:cxn modelId="{14608DE5-BD78-4F9B-A080-5440B988CB30}" type="presOf" srcId="{A88A8498-DD36-4649-B9D5-B5FC0F15D8F4}" destId="{11CE6438-7C03-4FC4-8588-E20908590E87}" srcOrd="0" destOrd="0" presId="urn:microsoft.com/office/officeart/2005/8/layout/pyramid2"/>
    <dgm:cxn modelId="{6547B2F7-A7A4-4C94-9DC6-967BC40115FD}" srcId="{37B4D701-D729-4DD4-8624-1E76D45BFAE5}" destId="{A88A8498-DD36-4649-B9D5-B5FC0F15D8F4}" srcOrd="1" destOrd="0" parTransId="{4BCDD782-82C3-400A-BECE-BC1C32C221FA}" sibTransId="{AEC10983-5A23-46B7-AB30-701D8BD9C94E}"/>
    <dgm:cxn modelId="{E1FC8330-11BF-40F3-99FF-C270E925DC41}" type="presParOf" srcId="{B7D7EA3E-1FA3-4F59-A9E8-CA63BE08E304}" destId="{290E8D9F-47C8-44F1-9DD4-455C2FEB75A2}" srcOrd="0" destOrd="0" presId="urn:microsoft.com/office/officeart/2005/8/layout/pyramid2"/>
    <dgm:cxn modelId="{CC40EC7C-1D2D-4EBA-B8FD-8822B51C1DB0}" type="presParOf" srcId="{B7D7EA3E-1FA3-4F59-A9E8-CA63BE08E304}" destId="{1FB6F648-4D88-4E5E-9DA6-346F1787232B}" srcOrd="1" destOrd="0" presId="urn:microsoft.com/office/officeart/2005/8/layout/pyramid2"/>
    <dgm:cxn modelId="{FC89092D-9CAD-4812-97DF-A67BFEC2D25B}" type="presParOf" srcId="{1FB6F648-4D88-4E5E-9DA6-346F1787232B}" destId="{2F776E19-E7F1-454E-A6DB-BD1E20E8F6CA}" srcOrd="0" destOrd="0" presId="urn:microsoft.com/office/officeart/2005/8/layout/pyramid2"/>
    <dgm:cxn modelId="{E5089E7B-2E8D-4056-B908-0105F6B966A0}" type="presParOf" srcId="{1FB6F648-4D88-4E5E-9DA6-346F1787232B}" destId="{55C5CBCD-4726-4F0B-98E0-1030E4CB106C}" srcOrd="1" destOrd="0" presId="urn:microsoft.com/office/officeart/2005/8/layout/pyramid2"/>
    <dgm:cxn modelId="{EF379356-9A4D-494F-B664-D5D62289F4E7}" type="presParOf" srcId="{1FB6F648-4D88-4E5E-9DA6-346F1787232B}" destId="{11CE6438-7C03-4FC4-8588-E20908590E87}" srcOrd="2" destOrd="0" presId="urn:microsoft.com/office/officeart/2005/8/layout/pyramid2"/>
    <dgm:cxn modelId="{B4C026D0-FB2D-4671-8118-E808424E9E33}" type="presParOf" srcId="{1FB6F648-4D88-4E5E-9DA6-346F1787232B}" destId="{4ED59832-DE14-4B6D-89A1-BF49033F8714}" srcOrd="3" destOrd="0" presId="urn:microsoft.com/office/officeart/2005/8/layout/pyramid2"/>
    <dgm:cxn modelId="{16C299D2-F29B-4CFF-8747-A1CD2B149EB9}" type="presParOf" srcId="{1FB6F648-4D88-4E5E-9DA6-346F1787232B}" destId="{F81F0089-AB5B-44B3-9CB3-C680AD5AA2D7}" srcOrd="4" destOrd="0" presId="urn:microsoft.com/office/officeart/2005/8/layout/pyramid2"/>
    <dgm:cxn modelId="{49A9816E-D2D8-471C-A1CD-C566A2EBCBA2}" type="presParOf" srcId="{1FB6F648-4D88-4E5E-9DA6-346F1787232B}" destId="{C03390F4-7FB4-4589-A321-E8BF3B7EC1E9}" srcOrd="5" destOrd="0" presId="urn:microsoft.com/office/officeart/2005/8/layout/pyramid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0E8D9F-47C8-44F1-9DD4-455C2FEB75A2}">
      <dsp:nvSpPr>
        <dsp:cNvPr id="0" name=""/>
        <dsp:cNvSpPr/>
      </dsp:nvSpPr>
      <dsp:spPr>
        <a:xfrm>
          <a:off x="192761" y="0"/>
          <a:ext cx="7326559" cy="8171251"/>
        </a:xfrm>
        <a:prstGeom prst="triangl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F776E19-E7F1-454E-A6DB-BD1E20E8F6CA}">
      <dsp:nvSpPr>
        <dsp:cNvPr id="0" name=""/>
        <dsp:cNvSpPr/>
      </dsp:nvSpPr>
      <dsp:spPr>
        <a:xfrm>
          <a:off x="3663279" y="821513"/>
          <a:ext cx="4762263" cy="1934288"/>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lang="en-CA" sz="5400" kern="1200" dirty="0">
              <a:latin typeface="Arial" panose="020B0604020202020204" pitchFamily="34" charset="0"/>
              <a:cs typeface="Arial" panose="020B0604020202020204" pitchFamily="34" charset="0"/>
            </a:rPr>
            <a:t>Vision Statement</a:t>
          </a:r>
        </a:p>
      </dsp:txBody>
      <dsp:txXfrm>
        <a:off x="3757703" y="915937"/>
        <a:ext cx="4573415" cy="1745440"/>
      </dsp:txXfrm>
    </dsp:sp>
    <dsp:sp modelId="{11CE6438-7C03-4FC4-8588-E20908590E87}">
      <dsp:nvSpPr>
        <dsp:cNvPr id="0" name=""/>
        <dsp:cNvSpPr/>
      </dsp:nvSpPr>
      <dsp:spPr>
        <a:xfrm>
          <a:off x="3663279" y="2997588"/>
          <a:ext cx="4762263" cy="1934288"/>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lang="en-CA" sz="5400" kern="1200" dirty="0">
              <a:latin typeface="Arial" panose="020B0604020202020204" pitchFamily="34" charset="0"/>
              <a:cs typeface="Arial" panose="020B0604020202020204" pitchFamily="34" charset="0"/>
            </a:rPr>
            <a:t>Guiding Principles</a:t>
          </a:r>
        </a:p>
      </dsp:txBody>
      <dsp:txXfrm>
        <a:off x="3757703" y="3092012"/>
        <a:ext cx="4573415" cy="1745440"/>
      </dsp:txXfrm>
    </dsp:sp>
    <dsp:sp modelId="{F81F0089-AB5B-44B3-9CB3-C680AD5AA2D7}">
      <dsp:nvSpPr>
        <dsp:cNvPr id="0" name=""/>
        <dsp:cNvSpPr/>
      </dsp:nvSpPr>
      <dsp:spPr>
        <a:xfrm>
          <a:off x="3663279" y="5173662"/>
          <a:ext cx="4762263" cy="1934288"/>
        </a:xfrm>
        <a:prstGeom prst="round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lang="en-CA" sz="5400" kern="1200" dirty="0">
              <a:latin typeface="Arial" panose="020B0604020202020204" pitchFamily="34" charset="0"/>
              <a:cs typeface="Arial" panose="020B0604020202020204" pitchFamily="34" charset="0"/>
            </a:rPr>
            <a:t>Official Plan Policies</a:t>
          </a:r>
        </a:p>
      </dsp:txBody>
      <dsp:txXfrm>
        <a:off x="3757703" y="5268086"/>
        <a:ext cx="4573415" cy="1745440"/>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2BB044-936C-4617-84B6-D60E10DBE87C}" type="datetimeFigureOut">
              <a:rPr lang="en-CA" smtClean="0"/>
              <a:t>2024-02-26</a:t>
            </a:fld>
            <a:endParaRPr lang="en-CA"/>
          </a:p>
        </p:txBody>
      </p:sp>
      <p:sp>
        <p:nvSpPr>
          <p:cNvPr id="4" name="Slide Image Placeholder 3"/>
          <p:cNvSpPr>
            <a:spLocks noGrp="1" noRot="1" noChangeAspect="1"/>
          </p:cNvSpPr>
          <p:nvPr>
            <p:ph type="sldImg" idx="2"/>
          </p:nvPr>
        </p:nvSpPr>
        <p:spPr>
          <a:xfrm>
            <a:off x="1114425" y="1143000"/>
            <a:ext cx="462915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CC8FB2-2197-47C5-ACA5-BEAC862F48FF}" type="slidenum">
              <a:rPr lang="en-CA" smtClean="0"/>
              <a:t>‹#›</a:t>
            </a:fld>
            <a:endParaRPr lang="en-CA"/>
          </a:p>
        </p:txBody>
      </p:sp>
    </p:spTree>
    <p:extLst>
      <p:ext uri="{BB962C8B-B14F-4D97-AF65-F5344CB8AC3E}">
        <p14:creationId xmlns:p14="http://schemas.microsoft.com/office/powerpoint/2010/main" val="4026982671"/>
      </p:ext>
    </p:extLst>
  </p:cSld>
  <p:clrMap bg1="lt1" tx1="dk1" bg2="lt2" tx2="dk2" accent1="accent1" accent2="accent2" accent3="accent3" accent4="accent4" accent5="accent5" accent6="accent6" hlink="hlink" folHlink="folHlink"/>
  <p:notesStyle>
    <a:lvl1pPr marL="0" algn="l" defTabSz="2633472" rtl="0" eaLnBrk="1" latinLnBrk="0" hangingPunct="1">
      <a:defRPr sz="3456" kern="1200">
        <a:solidFill>
          <a:schemeClr val="tx1"/>
        </a:solidFill>
        <a:latin typeface="+mn-lt"/>
        <a:ea typeface="+mn-ea"/>
        <a:cs typeface="+mn-cs"/>
      </a:defRPr>
    </a:lvl1pPr>
    <a:lvl2pPr marL="1316736" algn="l" defTabSz="2633472" rtl="0" eaLnBrk="1" latinLnBrk="0" hangingPunct="1">
      <a:defRPr sz="3456" kern="1200">
        <a:solidFill>
          <a:schemeClr val="tx1"/>
        </a:solidFill>
        <a:latin typeface="+mn-lt"/>
        <a:ea typeface="+mn-ea"/>
        <a:cs typeface="+mn-cs"/>
      </a:defRPr>
    </a:lvl2pPr>
    <a:lvl3pPr marL="2633472" algn="l" defTabSz="2633472" rtl="0" eaLnBrk="1" latinLnBrk="0" hangingPunct="1">
      <a:defRPr sz="3456" kern="1200">
        <a:solidFill>
          <a:schemeClr val="tx1"/>
        </a:solidFill>
        <a:latin typeface="+mn-lt"/>
        <a:ea typeface="+mn-ea"/>
        <a:cs typeface="+mn-cs"/>
      </a:defRPr>
    </a:lvl3pPr>
    <a:lvl4pPr marL="3950208" algn="l" defTabSz="2633472" rtl="0" eaLnBrk="1" latinLnBrk="0" hangingPunct="1">
      <a:defRPr sz="3456" kern="1200">
        <a:solidFill>
          <a:schemeClr val="tx1"/>
        </a:solidFill>
        <a:latin typeface="+mn-lt"/>
        <a:ea typeface="+mn-ea"/>
        <a:cs typeface="+mn-cs"/>
      </a:defRPr>
    </a:lvl4pPr>
    <a:lvl5pPr marL="5266944" algn="l" defTabSz="2633472" rtl="0" eaLnBrk="1" latinLnBrk="0" hangingPunct="1">
      <a:defRPr sz="3456" kern="1200">
        <a:solidFill>
          <a:schemeClr val="tx1"/>
        </a:solidFill>
        <a:latin typeface="+mn-lt"/>
        <a:ea typeface="+mn-ea"/>
        <a:cs typeface="+mn-cs"/>
      </a:defRPr>
    </a:lvl5pPr>
    <a:lvl6pPr marL="6583680" algn="l" defTabSz="2633472" rtl="0" eaLnBrk="1" latinLnBrk="0" hangingPunct="1">
      <a:defRPr sz="3456" kern="1200">
        <a:solidFill>
          <a:schemeClr val="tx1"/>
        </a:solidFill>
        <a:latin typeface="+mn-lt"/>
        <a:ea typeface="+mn-ea"/>
        <a:cs typeface="+mn-cs"/>
      </a:defRPr>
    </a:lvl6pPr>
    <a:lvl7pPr marL="7900416" algn="l" defTabSz="2633472" rtl="0" eaLnBrk="1" latinLnBrk="0" hangingPunct="1">
      <a:defRPr sz="3456" kern="1200">
        <a:solidFill>
          <a:schemeClr val="tx1"/>
        </a:solidFill>
        <a:latin typeface="+mn-lt"/>
        <a:ea typeface="+mn-ea"/>
        <a:cs typeface="+mn-cs"/>
      </a:defRPr>
    </a:lvl7pPr>
    <a:lvl8pPr marL="9217152" algn="l" defTabSz="2633472" rtl="0" eaLnBrk="1" latinLnBrk="0" hangingPunct="1">
      <a:defRPr sz="3456" kern="1200">
        <a:solidFill>
          <a:schemeClr val="tx1"/>
        </a:solidFill>
        <a:latin typeface="+mn-lt"/>
        <a:ea typeface="+mn-ea"/>
        <a:cs typeface="+mn-cs"/>
      </a:defRPr>
    </a:lvl8pPr>
    <a:lvl9pPr marL="10533888" algn="l" defTabSz="2633472" rtl="0" eaLnBrk="1" latinLnBrk="0" hangingPunct="1">
      <a:defRPr sz="345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cbc.ca/news/canada/london/construction-london-flex-street-phase-one-1.4606555"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forterie.ca/en/town-hall/resources/documents/Fort-Erie-Waterfront-Strategy-Approved-compressed.pdf"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Add rental and ownership</a:t>
            </a:r>
          </a:p>
        </p:txBody>
      </p:sp>
      <p:sp>
        <p:nvSpPr>
          <p:cNvPr id="4" name="Slide Number Placeholder 3"/>
          <p:cNvSpPr>
            <a:spLocks noGrp="1"/>
          </p:cNvSpPr>
          <p:nvPr>
            <p:ph type="sldNum" sz="quarter" idx="5"/>
          </p:nvPr>
        </p:nvSpPr>
        <p:spPr/>
        <p:txBody>
          <a:bodyPr/>
          <a:lstStyle/>
          <a:p>
            <a:fld id="{D7CC8FB2-2197-47C5-ACA5-BEAC862F48FF}" type="slidenum">
              <a:rPr lang="en-CA" smtClean="0"/>
              <a:t>4</a:t>
            </a:fld>
            <a:endParaRPr lang="en-CA"/>
          </a:p>
        </p:txBody>
      </p:sp>
    </p:spTree>
    <p:extLst>
      <p:ext uri="{BB962C8B-B14F-4D97-AF65-F5344CB8AC3E}">
        <p14:creationId xmlns:p14="http://schemas.microsoft.com/office/powerpoint/2010/main" val="6047322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Add rental and ownership</a:t>
            </a:r>
          </a:p>
        </p:txBody>
      </p:sp>
      <p:sp>
        <p:nvSpPr>
          <p:cNvPr id="4" name="Slide Number Placeholder 3"/>
          <p:cNvSpPr>
            <a:spLocks noGrp="1"/>
          </p:cNvSpPr>
          <p:nvPr>
            <p:ph type="sldNum" sz="quarter" idx="5"/>
          </p:nvPr>
        </p:nvSpPr>
        <p:spPr/>
        <p:txBody>
          <a:bodyPr/>
          <a:lstStyle/>
          <a:p>
            <a:fld id="{D7CC8FB2-2197-47C5-ACA5-BEAC862F48FF}" type="slidenum">
              <a:rPr lang="en-CA" smtClean="0"/>
              <a:t>11</a:t>
            </a:fld>
            <a:endParaRPr lang="en-CA"/>
          </a:p>
        </p:txBody>
      </p:sp>
    </p:spTree>
    <p:extLst>
      <p:ext uri="{BB962C8B-B14F-4D97-AF65-F5344CB8AC3E}">
        <p14:creationId xmlns:p14="http://schemas.microsoft.com/office/powerpoint/2010/main" val="11678760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Add rental and ownership</a:t>
            </a:r>
          </a:p>
        </p:txBody>
      </p:sp>
      <p:sp>
        <p:nvSpPr>
          <p:cNvPr id="4" name="Slide Number Placeholder 3"/>
          <p:cNvSpPr>
            <a:spLocks noGrp="1"/>
          </p:cNvSpPr>
          <p:nvPr>
            <p:ph type="sldNum" sz="quarter" idx="5"/>
          </p:nvPr>
        </p:nvSpPr>
        <p:spPr/>
        <p:txBody>
          <a:bodyPr/>
          <a:lstStyle/>
          <a:p>
            <a:fld id="{D7CC8FB2-2197-47C5-ACA5-BEAC862F48FF}" type="slidenum">
              <a:rPr lang="en-CA" smtClean="0"/>
              <a:t>12</a:t>
            </a:fld>
            <a:endParaRPr lang="en-CA"/>
          </a:p>
        </p:txBody>
      </p:sp>
    </p:spTree>
    <p:extLst>
      <p:ext uri="{BB962C8B-B14F-4D97-AF65-F5344CB8AC3E}">
        <p14:creationId xmlns:p14="http://schemas.microsoft.com/office/powerpoint/2010/main" val="184591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D7CC8FB2-2197-47C5-ACA5-BEAC862F48FF}" type="slidenum">
              <a:rPr lang="en-CA" smtClean="0"/>
              <a:t>13</a:t>
            </a:fld>
            <a:endParaRPr lang="en-CA"/>
          </a:p>
        </p:txBody>
      </p:sp>
    </p:spTree>
    <p:extLst>
      <p:ext uri="{BB962C8B-B14F-4D97-AF65-F5344CB8AC3E}">
        <p14:creationId xmlns:p14="http://schemas.microsoft.com/office/powerpoint/2010/main" val="17285400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2633472" rtl="0" eaLnBrk="1" fontAlgn="auto" latinLnBrk="0" hangingPunct="1">
              <a:lnSpc>
                <a:spcPct val="100000"/>
              </a:lnSpc>
              <a:spcBef>
                <a:spcPts val="0"/>
              </a:spcBef>
              <a:spcAft>
                <a:spcPts val="0"/>
              </a:spcAft>
              <a:buClrTx/>
              <a:buSzTx/>
              <a:buFontTx/>
              <a:buNone/>
              <a:tabLst/>
              <a:defRPr/>
            </a:pPr>
            <a:r>
              <a:rPr lang="en-CA" dirty="0"/>
              <a:t>—Should the Town consider community hubs or flex streets? Where would these be most suitable? Community hubs and flex streets are welcoming neighbourhood gathering places that connect residents to each other and their community. </a:t>
            </a:r>
          </a:p>
          <a:p>
            <a:r>
              <a:rPr lang="en-CA" dirty="0"/>
              <a:t>Images from: </a:t>
            </a:r>
            <a:r>
              <a:rPr lang="en-CA" dirty="0">
                <a:hlinkClick r:id="rId3"/>
              </a:rPr>
              <a:t>Construction countdown to London's first flex street | CBC News</a:t>
            </a:r>
          </a:p>
          <a:p>
            <a:endParaRPr lang="en-CA" dirty="0"/>
          </a:p>
          <a:p>
            <a:pPr marL="0" marR="0" lvl="0" indent="0" algn="l" defTabSz="2633472" rtl="0" eaLnBrk="1" fontAlgn="auto" latinLnBrk="0" hangingPunct="1">
              <a:lnSpc>
                <a:spcPct val="100000"/>
              </a:lnSpc>
              <a:spcBef>
                <a:spcPts val="0"/>
              </a:spcBef>
              <a:spcAft>
                <a:spcPts val="0"/>
              </a:spcAft>
              <a:buClrTx/>
              <a:buSzTx/>
              <a:buFontTx/>
              <a:buNone/>
              <a:tabLst/>
              <a:defRPr/>
            </a:pPr>
            <a:r>
              <a:rPr lang="en-CA" b="1" i="0" dirty="0">
                <a:solidFill>
                  <a:srgbClr val="003045"/>
                </a:solidFill>
                <a:effectLst/>
                <a:latin typeface="capuche"/>
              </a:rPr>
              <a:t>A Creative Hub for St. Catharines</a:t>
            </a:r>
            <a:endParaRPr lang="en-CA" b="1" i="0" dirty="0">
              <a:solidFill>
                <a:srgbClr val="003045"/>
              </a:solidFill>
              <a:effectLst/>
              <a:latin typeface="objectsans-bold"/>
            </a:endParaRPr>
          </a:p>
          <a:p>
            <a:endParaRPr lang="en-CA" dirty="0"/>
          </a:p>
        </p:txBody>
      </p:sp>
      <p:sp>
        <p:nvSpPr>
          <p:cNvPr id="4" name="Slide Number Placeholder 3"/>
          <p:cNvSpPr>
            <a:spLocks noGrp="1"/>
          </p:cNvSpPr>
          <p:nvPr>
            <p:ph type="sldNum" sz="quarter" idx="5"/>
          </p:nvPr>
        </p:nvSpPr>
        <p:spPr/>
        <p:txBody>
          <a:bodyPr/>
          <a:lstStyle/>
          <a:p>
            <a:fld id="{D7CC8FB2-2197-47C5-ACA5-BEAC862F48FF}" type="slidenum">
              <a:rPr lang="en-CA" smtClean="0"/>
              <a:t>14</a:t>
            </a:fld>
            <a:endParaRPr lang="en-CA"/>
          </a:p>
        </p:txBody>
      </p:sp>
    </p:spTree>
    <p:extLst>
      <p:ext uri="{BB962C8B-B14F-4D97-AF65-F5344CB8AC3E}">
        <p14:creationId xmlns:p14="http://schemas.microsoft.com/office/powerpoint/2010/main" val="39798466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*Economic Development </a:t>
            </a:r>
          </a:p>
        </p:txBody>
      </p:sp>
      <p:sp>
        <p:nvSpPr>
          <p:cNvPr id="4" name="Slide Number Placeholder 3"/>
          <p:cNvSpPr>
            <a:spLocks noGrp="1"/>
          </p:cNvSpPr>
          <p:nvPr>
            <p:ph type="sldNum" sz="quarter" idx="5"/>
          </p:nvPr>
        </p:nvSpPr>
        <p:spPr/>
        <p:txBody>
          <a:bodyPr/>
          <a:lstStyle/>
          <a:p>
            <a:fld id="{D7CC8FB2-2197-47C5-ACA5-BEAC862F48FF}" type="slidenum">
              <a:rPr lang="en-CA" smtClean="0"/>
              <a:t>15</a:t>
            </a:fld>
            <a:endParaRPr lang="en-CA"/>
          </a:p>
        </p:txBody>
      </p:sp>
    </p:spTree>
    <p:extLst>
      <p:ext uri="{BB962C8B-B14F-4D97-AF65-F5344CB8AC3E}">
        <p14:creationId xmlns:p14="http://schemas.microsoft.com/office/powerpoint/2010/main" val="24881062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2633472" rtl="0" eaLnBrk="1" fontAlgn="auto" latinLnBrk="0" hangingPunct="1">
              <a:lnSpc>
                <a:spcPct val="100000"/>
              </a:lnSpc>
              <a:spcBef>
                <a:spcPts val="0"/>
              </a:spcBef>
              <a:spcAft>
                <a:spcPts val="0"/>
              </a:spcAft>
              <a:buClrTx/>
              <a:buSzTx/>
              <a:buFontTx/>
              <a:buNone/>
              <a:tabLst/>
              <a:defRPr/>
            </a:pPr>
            <a:r>
              <a:rPr lang="en-CA" sz="1800" dirty="0">
                <a:effectLst/>
                <a:latin typeface="Arial" panose="020B0604020202020204" pitchFamily="34" charset="0"/>
                <a:ea typeface="Calibri" panose="020F0502020204030204" pitchFamily="34" charset="0"/>
                <a:cs typeface="Arial" panose="020B0604020202020204" pitchFamily="34" charset="0"/>
              </a:rPr>
              <a:t>How can we protect and enhance Fort Erie’s natural heritage system and greenspaces?</a:t>
            </a:r>
            <a:endParaRPr lang="en-CA" sz="1800" dirty="0">
              <a:effectLst/>
              <a:latin typeface="Arial" panose="020B0604020202020204" pitchFamily="34" charset="0"/>
              <a:ea typeface="Calibri" panose="020F0502020204030204" pitchFamily="34" charset="0"/>
              <a:cs typeface="Times New Roman" panose="02020603050405020304" pitchFamily="18" charset="0"/>
            </a:endParaRPr>
          </a:p>
          <a:p>
            <a:endParaRPr lang="en-CA" dirty="0"/>
          </a:p>
        </p:txBody>
      </p:sp>
      <p:sp>
        <p:nvSpPr>
          <p:cNvPr id="4" name="Slide Number Placeholder 3"/>
          <p:cNvSpPr>
            <a:spLocks noGrp="1"/>
          </p:cNvSpPr>
          <p:nvPr>
            <p:ph type="sldNum" sz="quarter" idx="5"/>
          </p:nvPr>
        </p:nvSpPr>
        <p:spPr/>
        <p:txBody>
          <a:bodyPr/>
          <a:lstStyle/>
          <a:p>
            <a:fld id="{D7CC8FB2-2197-47C5-ACA5-BEAC862F48FF}" type="slidenum">
              <a:rPr lang="en-CA" smtClean="0"/>
              <a:t>16</a:t>
            </a:fld>
            <a:endParaRPr lang="en-CA"/>
          </a:p>
        </p:txBody>
      </p:sp>
    </p:spTree>
    <p:extLst>
      <p:ext uri="{BB962C8B-B14F-4D97-AF65-F5344CB8AC3E}">
        <p14:creationId xmlns:p14="http://schemas.microsoft.com/office/powerpoint/2010/main" val="36802026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indent="-402336">
              <a:lnSpc>
                <a:spcPts val="1200"/>
              </a:lnSpc>
              <a:buFont typeface="Gentium Basic"/>
              <a:buChar char="—"/>
              <a:tabLst>
                <a:tab pos="228600" algn="l"/>
                <a:tab pos="1134110" algn="l"/>
              </a:tabLst>
            </a:pPr>
            <a:r>
              <a:rPr lang="en-CA" sz="1800" dirty="0">
                <a:effectLst/>
                <a:latin typeface="Arial" panose="020B0604020202020204" pitchFamily="34" charset="0"/>
                <a:ea typeface="Calibri" panose="020F0502020204030204" pitchFamily="34" charset="0"/>
                <a:cs typeface="Arial" panose="020B0604020202020204" pitchFamily="34" charset="0"/>
              </a:rPr>
              <a:t>How can we protect and enhance Fort Erie’s natural heritage system and greenspaces?</a:t>
            </a:r>
            <a:endParaRPr lang="en-CA" sz="1800" dirty="0">
              <a:effectLst/>
              <a:latin typeface="Arial" panose="020B0604020202020204" pitchFamily="34" charset="0"/>
              <a:ea typeface="Calibri" panose="020F0502020204030204" pitchFamily="34" charset="0"/>
              <a:cs typeface="Times New Roman" panose="02020603050405020304" pitchFamily="18" charset="0"/>
            </a:endParaRPr>
          </a:p>
          <a:p>
            <a:pPr marL="0" lvl="1" indent="-402336">
              <a:lnSpc>
                <a:spcPts val="1200"/>
              </a:lnSpc>
              <a:buFont typeface="Gentium Basic"/>
              <a:buChar char="—"/>
              <a:tabLst>
                <a:tab pos="228600" algn="l"/>
                <a:tab pos="1134110" algn="l"/>
              </a:tabLst>
            </a:pPr>
            <a:r>
              <a:rPr lang="en-CA" sz="1800" dirty="0">
                <a:effectLst/>
                <a:latin typeface="Arial" panose="020B0604020202020204" pitchFamily="34" charset="0"/>
                <a:ea typeface="Calibri" panose="020F0502020204030204" pitchFamily="34" charset="0"/>
                <a:cs typeface="Times New Roman" panose="02020603050405020304" pitchFamily="18" charset="0"/>
              </a:rPr>
              <a:t>How do you currently experience parks and recreation the Town? What are your likes and dislikes of the Town’s parks, recreation spaces and community amenities? </a:t>
            </a:r>
          </a:p>
          <a:p>
            <a:pPr marL="0" lvl="1" indent="-402336">
              <a:lnSpc>
                <a:spcPts val="1200"/>
              </a:lnSpc>
              <a:buFont typeface="Gentium Basic"/>
              <a:buChar char="—"/>
              <a:tabLst>
                <a:tab pos="228600" algn="l"/>
                <a:tab pos="1134110" algn="l"/>
              </a:tabLst>
            </a:pPr>
            <a:r>
              <a:rPr lang="en-CA" sz="1800" dirty="0">
                <a:effectLst/>
                <a:latin typeface="Arial" panose="020B0604020202020204" pitchFamily="34" charset="0"/>
                <a:ea typeface="Calibri" panose="020F0502020204030204" pitchFamily="34" charset="0"/>
                <a:cs typeface="Arial" panose="020B0604020202020204" pitchFamily="34" charset="0"/>
              </a:rPr>
              <a:t>How can we reduce greenhouse gases and respond to the impacts of climate change?</a:t>
            </a:r>
          </a:p>
          <a:p>
            <a:pPr marL="0" lvl="1" indent="-402336">
              <a:lnSpc>
                <a:spcPts val="1200"/>
              </a:lnSpc>
              <a:buFont typeface="Gentium Basic"/>
              <a:buChar char="—"/>
              <a:tabLst>
                <a:tab pos="228600" algn="l"/>
                <a:tab pos="1134110" algn="l"/>
              </a:tabLst>
            </a:pPr>
            <a:endParaRPr lang="en-CA" sz="1800" dirty="0">
              <a:effectLst/>
              <a:latin typeface="Arial" panose="020B0604020202020204" pitchFamily="34" charset="0"/>
              <a:ea typeface="Calibri" panose="020F0502020204030204" pitchFamily="34" charset="0"/>
              <a:cs typeface="Arial" panose="020B0604020202020204" pitchFamily="34" charset="0"/>
            </a:endParaRPr>
          </a:p>
          <a:p>
            <a:r>
              <a:rPr lang="en-CA" sz="1800" dirty="0">
                <a:effectLst/>
                <a:latin typeface="Segoe UI" panose="020B0502040204020203" pitchFamily="34" charset="0"/>
              </a:rPr>
              <a:t>On the panel, we can include information regarding the Town's waterfront strategy: </a:t>
            </a:r>
            <a:r>
              <a:rPr lang="en-CA" sz="1800" dirty="0">
                <a:effectLst/>
                <a:latin typeface="Segoe UI" panose="020B0502040204020203" pitchFamily="34" charset="0"/>
                <a:hlinkClick r:id="rId3"/>
              </a:rPr>
              <a:t>https://www.forterie.ca/en/town-hall/resources/documents/Fort-Erie-Waterfront-Strategy-Approved-compressed.pdf</a:t>
            </a:r>
            <a:endParaRPr lang="en-CA" sz="1800" dirty="0">
              <a:effectLst/>
              <a:latin typeface="Arial" panose="020B0604020202020204" pitchFamily="34" charset="0"/>
            </a:endParaRPr>
          </a:p>
          <a:p>
            <a:r>
              <a:rPr lang="en-CA" sz="1800" dirty="0">
                <a:effectLst/>
                <a:latin typeface="Segoe UI" panose="020B0502040204020203" pitchFamily="34" charset="0"/>
              </a:rPr>
              <a:t>The Town of Fort Erie in 2017 approved a The Waterfront Strategy, setting a broad based vision for Fort Erie’s 45 km of water’s edge land along Lake Erie and the Niagara River. The Town has achieved a solid foundation on which to continue to work towards a vision of a network of beautiful parks, points of access and views and where the waterfront continues to be a catalyst for housing and commercial activities that contribute to Fort Erie’s economy. </a:t>
            </a:r>
            <a:endParaRPr lang="en-CA" sz="1800" dirty="0">
              <a:effectLst/>
              <a:latin typeface="Arial" panose="020B0604020202020204" pitchFamily="34" charset="0"/>
            </a:endParaRPr>
          </a:p>
          <a:p>
            <a:r>
              <a:rPr lang="en-CA" sz="1800" dirty="0">
                <a:effectLst/>
                <a:latin typeface="Segoe UI" panose="020B0502040204020203" pitchFamily="34" charset="0"/>
              </a:rPr>
              <a:t>Question: What is the Town already doing well with the waterfront and how can we build on it? </a:t>
            </a:r>
            <a:endParaRPr lang="en-CA" sz="1800" dirty="0">
              <a:effectLst/>
              <a:latin typeface="Arial" panose="020B0604020202020204" pitchFamily="34" charset="0"/>
            </a:endParaRPr>
          </a:p>
          <a:p>
            <a:pPr marL="0" lvl="1" indent="0">
              <a:lnSpc>
                <a:spcPts val="1200"/>
              </a:lnSpc>
              <a:buFont typeface="Gentium Basic"/>
              <a:buNone/>
              <a:tabLst>
                <a:tab pos="228600" algn="l"/>
                <a:tab pos="1134110" algn="l"/>
              </a:tabLst>
            </a:pPr>
            <a:endParaRPr lang="en-CA" sz="1800" dirty="0">
              <a:effectLst/>
              <a:latin typeface="Arial" panose="020B0604020202020204" pitchFamily="34" charset="0"/>
              <a:ea typeface="Calibri" panose="020F0502020204030204" pitchFamily="34" charset="0"/>
              <a:cs typeface="Times New Roman" panose="02020603050405020304" pitchFamily="18" charset="0"/>
            </a:endParaRPr>
          </a:p>
          <a:p>
            <a:endParaRPr lang="en-CA" dirty="0"/>
          </a:p>
        </p:txBody>
      </p:sp>
      <p:sp>
        <p:nvSpPr>
          <p:cNvPr id="4" name="Slide Number Placeholder 3"/>
          <p:cNvSpPr>
            <a:spLocks noGrp="1"/>
          </p:cNvSpPr>
          <p:nvPr>
            <p:ph type="sldNum" sz="quarter" idx="5"/>
          </p:nvPr>
        </p:nvSpPr>
        <p:spPr/>
        <p:txBody>
          <a:bodyPr/>
          <a:lstStyle/>
          <a:p>
            <a:fld id="{D7CC8FB2-2197-47C5-ACA5-BEAC862F48FF}" type="slidenum">
              <a:rPr lang="en-CA" smtClean="0"/>
              <a:t>17</a:t>
            </a:fld>
            <a:endParaRPr lang="en-CA"/>
          </a:p>
        </p:txBody>
      </p:sp>
    </p:spTree>
    <p:extLst>
      <p:ext uri="{BB962C8B-B14F-4D97-AF65-F5344CB8AC3E}">
        <p14:creationId xmlns:p14="http://schemas.microsoft.com/office/powerpoint/2010/main" val="37431430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D7CC8FB2-2197-47C5-ACA5-BEAC862F48FF}" type="slidenum">
              <a:rPr lang="en-CA" smtClean="0"/>
              <a:t>18</a:t>
            </a:fld>
            <a:endParaRPr lang="en-CA"/>
          </a:p>
        </p:txBody>
      </p:sp>
    </p:spTree>
    <p:extLst>
      <p:ext uri="{BB962C8B-B14F-4D97-AF65-F5344CB8AC3E}">
        <p14:creationId xmlns:p14="http://schemas.microsoft.com/office/powerpoint/2010/main" val="8780960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859536">
              <a:lnSpc>
                <a:spcPts val="1200"/>
              </a:lnSpc>
              <a:buFont typeface="Arial" panose="020B0604020202020204" pitchFamily="34" charset="0"/>
              <a:buNone/>
              <a:tabLst>
                <a:tab pos="228600" algn="l"/>
                <a:tab pos="457200" algn="l"/>
              </a:tabLst>
            </a:pPr>
            <a:r>
              <a:rPr lang="en-CA" sz="1000" dirty="0">
                <a:effectLst/>
                <a:latin typeface="Arial" panose="020B0604020202020204" pitchFamily="34" charset="0"/>
                <a:ea typeface="Calibri" panose="020F0502020204030204" pitchFamily="34" charset="0"/>
                <a:cs typeface="Arial" panose="020B0604020202020204" pitchFamily="34" charset="0"/>
              </a:rPr>
              <a:t>Would include a word cloud exercise and a ranking exercise. </a:t>
            </a:r>
            <a:endParaRPr lang="en-CA" sz="1000" dirty="0">
              <a:effectLst/>
              <a:latin typeface="Arial" panose="020B0604020202020204" pitchFamily="34" charset="0"/>
              <a:ea typeface="Calibri" panose="020F0502020204030204" pitchFamily="34" charset="0"/>
              <a:cs typeface="Times New Roman" panose="02020603050405020304" pitchFamily="18" charset="0"/>
            </a:endParaRPr>
          </a:p>
          <a:p>
            <a:pPr marL="0" lvl="0" indent="-360000">
              <a:lnSpc>
                <a:spcPts val="1200"/>
              </a:lnSpc>
              <a:buFont typeface="Arial" panose="020B0604020202020204" pitchFamily="34" charset="0"/>
              <a:buChar char="•"/>
              <a:tabLst>
                <a:tab pos="228600" algn="l"/>
                <a:tab pos="457200" algn="l"/>
              </a:tabLst>
            </a:pPr>
            <a:r>
              <a:rPr lang="en-CA" sz="1000" dirty="0">
                <a:effectLst/>
                <a:latin typeface="Arial" panose="020B0604020202020204" pitchFamily="34" charset="0"/>
                <a:ea typeface="Calibri" panose="020F0502020204030204" pitchFamily="34" charset="0"/>
                <a:cs typeface="Arial" panose="020B0604020202020204" pitchFamily="34" charset="0"/>
              </a:rPr>
              <a:t>Vision: Participants will be asked a question, the response to the question will be placed on a poster to create a word cloud.</a:t>
            </a:r>
            <a:endParaRPr lang="en-CA" sz="1000" dirty="0">
              <a:effectLst/>
              <a:latin typeface="Arial" panose="020B0604020202020204" pitchFamily="34" charset="0"/>
              <a:ea typeface="Calibri" panose="020F0502020204030204" pitchFamily="34" charset="0"/>
              <a:cs typeface="Times New Roman" panose="02020603050405020304" pitchFamily="18" charset="0"/>
            </a:endParaRPr>
          </a:p>
          <a:p>
            <a:pPr marL="1316736" lvl="1" indent="-360000">
              <a:lnSpc>
                <a:spcPts val="1200"/>
              </a:lnSpc>
              <a:buFont typeface="Arial" panose="020B0604020202020204" pitchFamily="34" charset="0"/>
              <a:buChar char="•"/>
              <a:tabLst>
                <a:tab pos="228600" algn="l"/>
                <a:tab pos="457200" algn="l"/>
              </a:tabLst>
            </a:pPr>
            <a:r>
              <a:rPr lang="en-CA" sz="1000" dirty="0">
                <a:effectLst/>
                <a:latin typeface="Arial" panose="020B0604020202020204" pitchFamily="34" charset="0"/>
                <a:ea typeface="Calibri" panose="020F0502020204030204" pitchFamily="34" charset="0"/>
                <a:cs typeface="Arial" panose="020B0604020202020204" pitchFamily="34" charset="0"/>
              </a:rPr>
              <a:t>In one word or phrase, share what you already love about Fort Erie or what your vision for the future of the Town is! </a:t>
            </a:r>
            <a:endParaRPr lang="en-CA" sz="1000" dirty="0">
              <a:effectLst/>
              <a:latin typeface="Arial" panose="020B0604020202020204" pitchFamily="34" charset="0"/>
              <a:ea typeface="Calibri" panose="020F0502020204030204" pitchFamily="34" charset="0"/>
              <a:cs typeface="Times New Roman" panose="02020603050405020304" pitchFamily="18" charset="0"/>
            </a:endParaRPr>
          </a:p>
          <a:p>
            <a:pPr marL="0" lvl="0" indent="-360000">
              <a:lnSpc>
                <a:spcPts val="1200"/>
              </a:lnSpc>
              <a:buFont typeface="Arial" panose="020B0604020202020204" pitchFamily="34" charset="0"/>
              <a:buChar char="•"/>
              <a:tabLst>
                <a:tab pos="228600" algn="l"/>
                <a:tab pos="457200" algn="l"/>
              </a:tabLst>
            </a:pPr>
            <a:r>
              <a:rPr lang="en-CA" sz="1000" dirty="0">
                <a:effectLst/>
                <a:latin typeface="Arial" panose="020B0604020202020204" pitchFamily="34" charset="0"/>
                <a:ea typeface="Calibri" panose="020F0502020204030204" pitchFamily="34" charset="0"/>
                <a:cs typeface="Arial" panose="020B0604020202020204" pitchFamily="34" charset="0"/>
              </a:rPr>
              <a:t>Guiding Principles: An opportunity to review the in-effect guiding principles will be available, participants will be asked the follow:</a:t>
            </a:r>
            <a:endParaRPr lang="en-CA" sz="1000" dirty="0">
              <a:effectLst/>
              <a:latin typeface="Arial" panose="020B0604020202020204" pitchFamily="34" charset="0"/>
              <a:ea typeface="Calibri" panose="020F0502020204030204" pitchFamily="34" charset="0"/>
              <a:cs typeface="Times New Roman" panose="02020603050405020304" pitchFamily="18" charset="0"/>
            </a:endParaRPr>
          </a:p>
          <a:p>
            <a:pPr marL="1316736" lvl="1" indent="-360000">
              <a:lnSpc>
                <a:spcPts val="1200"/>
              </a:lnSpc>
              <a:buFont typeface="Arial" panose="020B0604020202020204" pitchFamily="34" charset="0"/>
              <a:buChar char="•"/>
              <a:tabLst>
                <a:tab pos="228600" algn="l"/>
                <a:tab pos="457200" algn="l"/>
              </a:tabLst>
            </a:pPr>
            <a:r>
              <a:rPr lang="en-CA" sz="1000" dirty="0">
                <a:effectLst/>
                <a:latin typeface="Arial" panose="020B0604020202020204" pitchFamily="34" charset="0"/>
                <a:ea typeface="Calibri" panose="020F0502020204030204" pitchFamily="34" charset="0"/>
                <a:cs typeface="Arial" panose="020B0604020202020204" pitchFamily="34" charset="0"/>
              </a:rPr>
              <a:t>Do you believe that the current guiding principles reflect the Town of Fort Erie today and the Town of Fort Erie in the future?</a:t>
            </a:r>
            <a:endParaRPr lang="en-CA" sz="1000" dirty="0">
              <a:effectLst/>
              <a:latin typeface="Arial" panose="020B0604020202020204" pitchFamily="34" charset="0"/>
              <a:ea typeface="Calibri" panose="020F0502020204030204" pitchFamily="34" charset="0"/>
              <a:cs typeface="Times New Roman" panose="02020603050405020304" pitchFamily="18" charset="0"/>
            </a:endParaRPr>
          </a:p>
          <a:p>
            <a:r>
              <a:rPr lang="en-CA" sz="1000" dirty="0">
                <a:effectLst/>
                <a:latin typeface="Arial" panose="020B0604020202020204" pitchFamily="34" charset="0"/>
                <a:ea typeface="Calibri" panose="020F0502020204030204" pitchFamily="34" charset="0"/>
              </a:rPr>
              <a:t>Is there anything missing? Should anything else be considered for the Guiding Principles?</a:t>
            </a:r>
            <a:endParaRPr lang="en-CA" dirty="0"/>
          </a:p>
        </p:txBody>
      </p:sp>
      <p:sp>
        <p:nvSpPr>
          <p:cNvPr id="4" name="Slide Number Placeholder 3"/>
          <p:cNvSpPr>
            <a:spLocks noGrp="1"/>
          </p:cNvSpPr>
          <p:nvPr>
            <p:ph type="sldNum" sz="quarter" idx="5"/>
          </p:nvPr>
        </p:nvSpPr>
        <p:spPr/>
        <p:txBody>
          <a:bodyPr/>
          <a:lstStyle/>
          <a:p>
            <a:fld id="{D7CC8FB2-2197-47C5-ACA5-BEAC862F48FF}" type="slidenum">
              <a:rPr lang="en-CA" smtClean="0"/>
              <a:t>20</a:t>
            </a:fld>
            <a:endParaRPr lang="en-CA"/>
          </a:p>
        </p:txBody>
      </p:sp>
    </p:spTree>
    <p:extLst>
      <p:ext uri="{BB962C8B-B14F-4D97-AF65-F5344CB8AC3E}">
        <p14:creationId xmlns:p14="http://schemas.microsoft.com/office/powerpoint/2010/main" val="16244670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297949B-D325-4682-AA8B-F379D43A558D}"/>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601" y="-7619"/>
            <a:ext cx="32899187" cy="21941318"/>
          </a:xfrm>
          <a:prstGeom prst="rect">
            <a:avLst/>
          </a:prstGeom>
        </p:spPr>
      </p:pic>
      <p:sp>
        <p:nvSpPr>
          <p:cNvPr id="2" name="Title 1">
            <a:extLst>
              <a:ext uri="{FF2B5EF4-FFF2-40B4-BE49-F238E27FC236}">
                <a16:creationId xmlns:a16="http://schemas.microsoft.com/office/drawing/2014/main" id="{81F7A15D-AD25-40AA-994B-B70D559780B2}"/>
              </a:ext>
            </a:extLst>
          </p:cNvPr>
          <p:cNvSpPr>
            <a:spLocks noGrp="1"/>
          </p:cNvSpPr>
          <p:nvPr>
            <p:ph type="ctrTitle"/>
          </p:nvPr>
        </p:nvSpPr>
        <p:spPr>
          <a:xfrm>
            <a:off x="1748653" y="2950734"/>
            <a:ext cx="28913954" cy="3995056"/>
          </a:xfrm>
        </p:spPr>
        <p:txBody>
          <a:bodyPr lIns="0" tIns="0" rIns="0" bIns="0" anchor="b">
            <a:normAutofit/>
          </a:bodyPr>
          <a:lstStyle>
            <a:lvl1pPr algn="l">
              <a:defRPr sz="11610">
                <a:solidFill>
                  <a:schemeClr val="accent1"/>
                </a:solidFill>
              </a:defRPr>
            </a:lvl1pPr>
          </a:lstStyle>
          <a:p>
            <a:r>
              <a:rPr lang="en-US"/>
              <a:t>Click to edit Master title style</a:t>
            </a:r>
            <a:endParaRPr lang="en-CA"/>
          </a:p>
        </p:txBody>
      </p:sp>
      <p:sp>
        <p:nvSpPr>
          <p:cNvPr id="3" name="Subtitle 2">
            <a:extLst>
              <a:ext uri="{FF2B5EF4-FFF2-40B4-BE49-F238E27FC236}">
                <a16:creationId xmlns:a16="http://schemas.microsoft.com/office/drawing/2014/main" id="{54F99ED0-AAAC-4983-946E-0C2B9141E29C}"/>
              </a:ext>
            </a:extLst>
          </p:cNvPr>
          <p:cNvSpPr>
            <a:spLocks noGrp="1"/>
          </p:cNvSpPr>
          <p:nvPr>
            <p:ph type="subTitle" idx="1"/>
          </p:nvPr>
        </p:nvSpPr>
        <p:spPr>
          <a:xfrm>
            <a:off x="1748654" y="7433350"/>
            <a:ext cx="28913952" cy="2658573"/>
          </a:xfrm>
        </p:spPr>
        <p:txBody>
          <a:bodyPr lIns="0" tIns="0" rIns="0" bIns="0">
            <a:normAutofit/>
          </a:bodyPr>
          <a:lstStyle>
            <a:lvl1pPr marL="0" indent="0" algn="l">
              <a:buNone/>
              <a:defRPr sz="6750" b="1">
                <a:solidFill>
                  <a:schemeClr val="tx1"/>
                </a:solidFill>
                <a:latin typeface="Arial" panose="020B0604020202020204" pitchFamily="34" charset="0"/>
                <a:cs typeface="Arial" panose="020B0604020202020204" pitchFamily="34" charset="0"/>
              </a:defRPr>
            </a:lvl1pPr>
            <a:lvl2pPr marL="1234440" indent="0" algn="ctr">
              <a:buNone/>
              <a:defRPr sz="5400"/>
            </a:lvl2pPr>
            <a:lvl3pPr marL="2468880" indent="0" algn="ctr">
              <a:buNone/>
              <a:defRPr sz="4860"/>
            </a:lvl3pPr>
            <a:lvl4pPr marL="3703320" indent="0" algn="ctr">
              <a:buNone/>
              <a:defRPr sz="4320"/>
            </a:lvl4pPr>
            <a:lvl5pPr marL="4937760" indent="0" algn="ctr">
              <a:buNone/>
              <a:defRPr sz="4320"/>
            </a:lvl5pPr>
            <a:lvl6pPr marL="6172200" indent="0" algn="ctr">
              <a:buNone/>
              <a:defRPr sz="4320"/>
            </a:lvl6pPr>
            <a:lvl7pPr marL="7406640" indent="0" algn="ctr">
              <a:buNone/>
              <a:defRPr sz="4320"/>
            </a:lvl7pPr>
            <a:lvl8pPr marL="8641080" indent="0" algn="ctr">
              <a:buNone/>
              <a:defRPr sz="4320"/>
            </a:lvl8pPr>
            <a:lvl9pPr marL="9875520" indent="0" algn="ctr">
              <a:buNone/>
              <a:defRPr sz="4320"/>
            </a:lvl9pPr>
          </a:lstStyle>
          <a:p>
            <a:r>
              <a:rPr lang="en-US"/>
              <a:t>Click to edit Master subtitle style</a:t>
            </a:r>
            <a:endParaRPr lang="en-CA"/>
          </a:p>
        </p:txBody>
      </p:sp>
    </p:spTree>
    <p:extLst>
      <p:ext uri="{BB962C8B-B14F-4D97-AF65-F5344CB8AC3E}">
        <p14:creationId xmlns:p14="http://schemas.microsoft.com/office/powerpoint/2010/main" val="1565307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5B3B1-555D-4764-A0E8-B394B4FA15AD}"/>
              </a:ext>
            </a:extLst>
          </p:cNvPr>
          <p:cNvSpPr>
            <a:spLocks noGrp="1"/>
          </p:cNvSpPr>
          <p:nvPr>
            <p:ph type="title"/>
          </p:nvPr>
        </p:nvSpPr>
        <p:spPr>
          <a:xfrm>
            <a:off x="1190350" y="637863"/>
            <a:ext cx="30530345" cy="2340467"/>
          </a:xfrm>
        </p:spPr>
        <p:txBody>
          <a:bodyPr>
            <a:normAutofit/>
          </a:bodyPr>
          <a:lstStyle>
            <a:lvl1pPr>
              <a:defRPr sz="756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181BEF7A-43DD-4D4B-A42D-A76FF9FF5363}"/>
              </a:ext>
            </a:extLst>
          </p:cNvPr>
          <p:cNvSpPr>
            <a:spLocks noGrp="1"/>
          </p:cNvSpPr>
          <p:nvPr>
            <p:ph idx="1"/>
          </p:nvPr>
        </p:nvSpPr>
        <p:spPr/>
        <p:txBody>
          <a:bodyPr/>
          <a:lstStyle>
            <a:lvl1pPr>
              <a:lnSpc>
                <a:spcPct val="110000"/>
              </a:lnSpc>
              <a:defRPr/>
            </a:lvl1pPr>
            <a:lvl2pPr>
              <a:lnSpc>
                <a:spcPct val="110000"/>
              </a:lnSpc>
              <a:defRPr/>
            </a:lvl2pPr>
            <a:lvl3pPr>
              <a:lnSpc>
                <a:spcPct val="110000"/>
              </a:lnSpc>
              <a:defRPr/>
            </a:lvl3pPr>
            <a:lvl4pPr>
              <a:lnSpc>
                <a:spcPct val="110000"/>
              </a:lnSpc>
              <a:defRPr/>
            </a:lvl4pPr>
            <a:lvl5pPr>
              <a:lnSpc>
                <a:spcPct val="11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1974634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Divi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20DB2EF-9909-4439-8E8E-70D4E37FA50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6400" y="15237"/>
            <a:ext cx="32905594" cy="21945590"/>
          </a:xfrm>
          <a:prstGeom prst="rect">
            <a:avLst/>
          </a:prstGeom>
        </p:spPr>
      </p:pic>
      <p:sp>
        <p:nvSpPr>
          <p:cNvPr id="2" name="Title 1">
            <a:extLst>
              <a:ext uri="{FF2B5EF4-FFF2-40B4-BE49-F238E27FC236}">
                <a16:creationId xmlns:a16="http://schemas.microsoft.com/office/drawing/2014/main" id="{B84102A1-2687-4561-BC8A-9A9DFB7F9DB6}"/>
              </a:ext>
            </a:extLst>
          </p:cNvPr>
          <p:cNvSpPr>
            <a:spLocks noGrp="1"/>
          </p:cNvSpPr>
          <p:nvPr>
            <p:ph type="title"/>
          </p:nvPr>
        </p:nvSpPr>
        <p:spPr>
          <a:xfrm>
            <a:off x="2245996" y="4685111"/>
            <a:ext cx="21450844" cy="7303142"/>
          </a:xfrm>
        </p:spPr>
        <p:txBody>
          <a:bodyPr anchor="ctr" anchorCtr="0">
            <a:normAutofit/>
          </a:bodyPr>
          <a:lstStyle>
            <a:lvl1pPr>
              <a:defRPr sz="10800">
                <a:solidFill>
                  <a:schemeClr val="accent1"/>
                </a:solidFill>
              </a:defRPr>
            </a:lvl1pPr>
          </a:lstStyle>
          <a:p>
            <a:r>
              <a:rPr lang="en-US"/>
              <a:t>Click to edit Master title style</a:t>
            </a:r>
            <a:endParaRPr lang="en-CA"/>
          </a:p>
        </p:txBody>
      </p:sp>
    </p:spTree>
    <p:extLst>
      <p:ext uri="{BB962C8B-B14F-4D97-AF65-F5344CB8AC3E}">
        <p14:creationId xmlns:p14="http://schemas.microsoft.com/office/powerpoint/2010/main" val="40500247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CF146-F274-4F58-B41B-42EE64BDDEC3}"/>
              </a:ext>
            </a:extLst>
          </p:cNvPr>
          <p:cNvSpPr>
            <a:spLocks noGrp="1"/>
          </p:cNvSpPr>
          <p:nvPr>
            <p:ph type="title"/>
          </p:nvPr>
        </p:nvSpPr>
        <p:spPr>
          <a:xfrm>
            <a:off x="1190350" y="637863"/>
            <a:ext cx="29795567" cy="2340467"/>
          </a:xfrm>
        </p:spPr>
        <p:txBody>
          <a:bodyPr/>
          <a:lstStyle>
            <a:lvl1pPr>
              <a:defRPr>
                <a:solidFill>
                  <a:schemeClr val="accent1"/>
                </a:solidFill>
              </a:defRPr>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73851DB5-0E01-4D15-AF41-46C74CBA42A7}"/>
              </a:ext>
            </a:extLst>
          </p:cNvPr>
          <p:cNvSpPr>
            <a:spLocks noGrp="1"/>
          </p:cNvSpPr>
          <p:nvPr>
            <p:ph sz="half" idx="1"/>
          </p:nvPr>
        </p:nvSpPr>
        <p:spPr>
          <a:xfrm>
            <a:off x="1190352" y="3291840"/>
            <a:ext cx="14526718" cy="1588443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8" name="Content Placeholder 2">
            <a:extLst>
              <a:ext uri="{FF2B5EF4-FFF2-40B4-BE49-F238E27FC236}">
                <a16:creationId xmlns:a16="http://schemas.microsoft.com/office/drawing/2014/main" id="{E4A328A3-D5F0-46C5-9F9F-7D181DAB5535}"/>
              </a:ext>
            </a:extLst>
          </p:cNvPr>
          <p:cNvSpPr>
            <a:spLocks noGrp="1"/>
          </p:cNvSpPr>
          <p:nvPr>
            <p:ph sz="half" idx="13"/>
          </p:nvPr>
        </p:nvSpPr>
        <p:spPr>
          <a:xfrm>
            <a:off x="16459200" y="3291840"/>
            <a:ext cx="14526718" cy="1588443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142371661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EF8586F-5F80-4063-B7E8-2DCAAF8D3D74}"/>
              </a:ext>
              <a:ext uri="{C183D7F6-B498-43B3-948B-1728B52AA6E4}">
                <adec:decorative xmlns:adec="http://schemas.microsoft.com/office/drawing/2017/decorative" val="1"/>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10512" y="-7010"/>
            <a:ext cx="32897370" cy="21940106"/>
          </a:xfrm>
          <a:prstGeom prst="rect">
            <a:avLst/>
          </a:prstGeom>
        </p:spPr>
      </p:pic>
      <p:sp>
        <p:nvSpPr>
          <p:cNvPr id="2" name="Title Placeholder 1">
            <a:extLst>
              <a:ext uri="{FF2B5EF4-FFF2-40B4-BE49-F238E27FC236}">
                <a16:creationId xmlns:a16="http://schemas.microsoft.com/office/drawing/2014/main" id="{58B99330-9D96-4661-A8D4-2AA839AF41F0}"/>
              </a:ext>
            </a:extLst>
          </p:cNvPr>
          <p:cNvSpPr>
            <a:spLocks noGrp="1"/>
          </p:cNvSpPr>
          <p:nvPr>
            <p:ph type="title"/>
          </p:nvPr>
        </p:nvSpPr>
        <p:spPr>
          <a:xfrm>
            <a:off x="1190350" y="637863"/>
            <a:ext cx="30530345" cy="2340467"/>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D17DD5EA-E43F-4F42-A371-B0BD675CC6A2}"/>
              </a:ext>
            </a:extLst>
          </p:cNvPr>
          <p:cNvSpPr>
            <a:spLocks noGrp="1"/>
          </p:cNvSpPr>
          <p:nvPr>
            <p:ph type="body" idx="1"/>
          </p:nvPr>
        </p:nvSpPr>
        <p:spPr>
          <a:xfrm>
            <a:off x="1190352" y="3213464"/>
            <a:ext cx="30530347" cy="157538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22465166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l" defTabSz="2468880" rtl="0" eaLnBrk="1" latinLnBrk="0" hangingPunct="1">
        <a:lnSpc>
          <a:spcPct val="90000"/>
        </a:lnSpc>
        <a:spcBef>
          <a:spcPct val="0"/>
        </a:spcBef>
        <a:buNone/>
        <a:defRPr sz="7560" b="1" kern="1200">
          <a:solidFill>
            <a:schemeClr val="accent1"/>
          </a:solidFill>
          <a:latin typeface="Arial" panose="020B0604020202020204" pitchFamily="34" charset="0"/>
          <a:ea typeface="+mj-ea"/>
          <a:cs typeface="Arial" panose="020B0604020202020204" pitchFamily="34" charset="0"/>
        </a:defRPr>
      </a:lvl1pPr>
    </p:titleStyle>
    <p:bodyStyle>
      <a:lvl1pPr marL="617220" indent="-617220" algn="l" defTabSz="2468880" rtl="0" eaLnBrk="1" latinLnBrk="0" hangingPunct="1">
        <a:lnSpc>
          <a:spcPct val="110000"/>
        </a:lnSpc>
        <a:spcBef>
          <a:spcPts val="2700"/>
        </a:spcBef>
        <a:buFont typeface="Arial" panose="020B0604020202020204" pitchFamily="34" charset="0"/>
        <a:buChar char="•"/>
        <a:defRPr sz="6480" kern="1200">
          <a:solidFill>
            <a:schemeClr val="tx1"/>
          </a:solidFill>
          <a:latin typeface="Arial" panose="020B0604020202020204" pitchFamily="34" charset="0"/>
          <a:ea typeface="+mn-ea"/>
          <a:cs typeface="Arial" panose="020B0604020202020204" pitchFamily="34" charset="0"/>
        </a:defRPr>
      </a:lvl1pPr>
      <a:lvl2pPr marL="1851660" indent="-617220" algn="l" defTabSz="2468880" rtl="0" eaLnBrk="1" latinLnBrk="0" hangingPunct="1">
        <a:lnSpc>
          <a:spcPct val="110000"/>
        </a:lnSpc>
        <a:spcBef>
          <a:spcPts val="1350"/>
        </a:spcBef>
        <a:buFont typeface="Arial" panose="020B0604020202020204" pitchFamily="34" charset="0"/>
        <a:buChar char="•"/>
        <a:defRPr sz="6480" kern="1200">
          <a:solidFill>
            <a:schemeClr val="tx1"/>
          </a:solidFill>
          <a:latin typeface="Arial" panose="020B0604020202020204" pitchFamily="34" charset="0"/>
          <a:ea typeface="+mn-ea"/>
          <a:cs typeface="Arial" panose="020B0604020202020204" pitchFamily="34" charset="0"/>
        </a:defRPr>
      </a:lvl2pPr>
      <a:lvl3pPr marL="3086100" indent="-617220" algn="l" defTabSz="2468880" rtl="0" eaLnBrk="1" latinLnBrk="0" hangingPunct="1">
        <a:lnSpc>
          <a:spcPct val="110000"/>
        </a:lnSpc>
        <a:spcBef>
          <a:spcPts val="1350"/>
        </a:spcBef>
        <a:buFont typeface="Arial" panose="020B0604020202020204" pitchFamily="34" charset="0"/>
        <a:buChar char="•"/>
        <a:defRPr sz="5400" kern="1200">
          <a:solidFill>
            <a:schemeClr val="tx1"/>
          </a:solidFill>
          <a:latin typeface="Arial" panose="020B0604020202020204" pitchFamily="34" charset="0"/>
          <a:ea typeface="+mn-ea"/>
          <a:cs typeface="Arial" panose="020B0604020202020204" pitchFamily="34" charset="0"/>
        </a:defRPr>
      </a:lvl3pPr>
      <a:lvl4pPr marL="4320540" indent="-617220" algn="l" defTabSz="2468880" rtl="0" eaLnBrk="1" latinLnBrk="0" hangingPunct="1">
        <a:lnSpc>
          <a:spcPct val="110000"/>
        </a:lnSpc>
        <a:spcBef>
          <a:spcPts val="1350"/>
        </a:spcBef>
        <a:buFont typeface="Arial" panose="020B0604020202020204" pitchFamily="34" charset="0"/>
        <a:buChar char="•"/>
        <a:defRPr sz="4860" kern="1200">
          <a:solidFill>
            <a:schemeClr val="tx1"/>
          </a:solidFill>
          <a:latin typeface="Arial" panose="020B0604020202020204" pitchFamily="34" charset="0"/>
          <a:ea typeface="+mn-ea"/>
          <a:cs typeface="Arial" panose="020B0604020202020204" pitchFamily="34" charset="0"/>
        </a:defRPr>
      </a:lvl4pPr>
      <a:lvl5pPr marL="5554980" indent="-617220" algn="l" defTabSz="2468880" rtl="0" eaLnBrk="1" latinLnBrk="0" hangingPunct="1">
        <a:lnSpc>
          <a:spcPct val="110000"/>
        </a:lnSpc>
        <a:spcBef>
          <a:spcPts val="1350"/>
        </a:spcBef>
        <a:buFont typeface="Arial" panose="020B0604020202020204" pitchFamily="34" charset="0"/>
        <a:buChar char="•"/>
        <a:defRPr sz="4860" kern="1200">
          <a:solidFill>
            <a:schemeClr val="tx1"/>
          </a:solidFill>
          <a:latin typeface="Arial" panose="020B0604020202020204" pitchFamily="34" charset="0"/>
          <a:ea typeface="+mn-ea"/>
          <a:cs typeface="Arial" panose="020B0604020202020204" pitchFamily="34" charset="0"/>
        </a:defRPr>
      </a:lvl5pPr>
      <a:lvl6pPr marL="6789420" indent="-617220" algn="l" defTabSz="2468880" rtl="0" eaLnBrk="1" latinLnBrk="0" hangingPunct="1">
        <a:lnSpc>
          <a:spcPct val="90000"/>
        </a:lnSpc>
        <a:spcBef>
          <a:spcPts val="1350"/>
        </a:spcBef>
        <a:buFont typeface="Arial" panose="020B0604020202020204" pitchFamily="34" charset="0"/>
        <a:buChar char="•"/>
        <a:defRPr sz="4860" kern="1200">
          <a:solidFill>
            <a:schemeClr val="tx1"/>
          </a:solidFill>
          <a:latin typeface="+mn-lt"/>
          <a:ea typeface="+mn-ea"/>
          <a:cs typeface="+mn-cs"/>
        </a:defRPr>
      </a:lvl6pPr>
      <a:lvl7pPr marL="8023860" indent="-617220" algn="l" defTabSz="2468880" rtl="0" eaLnBrk="1" latinLnBrk="0" hangingPunct="1">
        <a:lnSpc>
          <a:spcPct val="90000"/>
        </a:lnSpc>
        <a:spcBef>
          <a:spcPts val="1350"/>
        </a:spcBef>
        <a:buFont typeface="Arial" panose="020B0604020202020204" pitchFamily="34" charset="0"/>
        <a:buChar char="•"/>
        <a:defRPr sz="4860" kern="1200">
          <a:solidFill>
            <a:schemeClr val="tx1"/>
          </a:solidFill>
          <a:latin typeface="+mn-lt"/>
          <a:ea typeface="+mn-ea"/>
          <a:cs typeface="+mn-cs"/>
        </a:defRPr>
      </a:lvl7pPr>
      <a:lvl8pPr marL="9258300" indent="-617220" algn="l" defTabSz="2468880" rtl="0" eaLnBrk="1" latinLnBrk="0" hangingPunct="1">
        <a:lnSpc>
          <a:spcPct val="90000"/>
        </a:lnSpc>
        <a:spcBef>
          <a:spcPts val="1350"/>
        </a:spcBef>
        <a:buFont typeface="Arial" panose="020B0604020202020204" pitchFamily="34" charset="0"/>
        <a:buChar char="•"/>
        <a:defRPr sz="4860" kern="1200">
          <a:solidFill>
            <a:schemeClr val="tx1"/>
          </a:solidFill>
          <a:latin typeface="+mn-lt"/>
          <a:ea typeface="+mn-ea"/>
          <a:cs typeface="+mn-cs"/>
        </a:defRPr>
      </a:lvl8pPr>
      <a:lvl9pPr marL="10492740" indent="-617220" algn="l" defTabSz="2468880" rtl="0" eaLnBrk="1" latinLnBrk="0" hangingPunct="1">
        <a:lnSpc>
          <a:spcPct val="90000"/>
        </a:lnSpc>
        <a:spcBef>
          <a:spcPts val="1350"/>
        </a:spcBef>
        <a:buFont typeface="Arial" panose="020B0604020202020204" pitchFamily="34" charset="0"/>
        <a:buChar char="•"/>
        <a:defRPr sz="4860" kern="1200">
          <a:solidFill>
            <a:schemeClr val="tx1"/>
          </a:solidFill>
          <a:latin typeface="+mn-lt"/>
          <a:ea typeface="+mn-ea"/>
          <a:cs typeface="+mn-cs"/>
        </a:defRPr>
      </a:lvl9pPr>
    </p:bodyStyle>
    <p:otherStyle>
      <a:defPPr>
        <a:defRPr lang="en-US"/>
      </a:defPPr>
      <a:lvl1pPr marL="0" algn="l" defTabSz="2468880" rtl="0" eaLnBrk="1" latinLnBrk="0" hangingPunct="1">
        <a:defRPr sz="4860" kern="1200">
          <a:solidFill>
            <a:schemeClr val="tx1"/>
          </a:solidFill>
          <a:latin typeface="+mn-lt"/>
          <a:ea typeface="+mn-ea"/>
          <a:cs typeface="+mn-cs"/>
        </a:defRPr>
      </a:lvl1pPr>
      <a:lvl2pPr marL="1234440" algn="l" defTabSz="2468880" rtl="0" eaLnBrk="1" latinLnBrk="0" hangingPunct="1">
        <a:defRPr sz="4860" kern="1200">
          <a:solidFill>
            <a:schemeClr val="tx1"/>
          </a:solidFill>
          <a:latin typeface="+mn-lt"/>
          <a:ea typeface="+mn-ea"/>
          <a:cs typeface="+mn-cs"/>
        </a:defRPr>
      </a:lvl2pPr>
      <a:lvl3pPr marL="2468880" algn="l" defTabSz="2468880" rtl="0" eaLnBrk="1" latinLnBrk="0" hangingPunct="1">
        <a:defRPr sz="4860" kern="1200">
          <a:solidFill>
            <a:schemeClr val="tx1"/>
          </a:solidFill>
          <a:latin typeface="+mn-lt"/>
          <a:ea typeface="+mn-ea"/>
          <a:cs typeface="+mn-cs"/>
        </a:defRPr>
      </a:lvl3pPr>
      <a:lvl4pPr marL="3703320" algn="l" defTabSz="2468880" rtl="0" eaLnBrk="1" latinLnBrk="0" hangingPunct="1">
        <a:defRPr sz="4860" kern="1200">
          <a:solidFill>
            <a:schemeClr val="tx1"/>
          </a:solidFill>
          <a:latin typeface="+mn-lt"/>
          <a:ea typeface="+mn-ea"/>
          <a:cs typeface="+mn-cs"/>
        </a:defRPr>
      </a:lvl4pPr>
      <a:lvl5pPr marL="4937760" algn="l" defTabSz="2468880" rtl="0" eaLnBrk="1" latinLnBrk="0" hangingPunct="1">
        <a:defRPr sz="4860" kern="1200">
          <a:solidFill>
            <a:schemeClr val="tx1"/>
          </a:solidFill>
          <a:latin typeface="+mn-lt"/>
          <a:ea typeface="+mn-ea"/>
          <a:cs typeface="+mn-cs"/>
        </a:defRPr>
      </a:lvl5pPr>
      <a:lvl6pPr marL="6172200" algn="l" defTabSz="2468880" rtl="0" eaLnBrk="1" latinLnBrk="0" hangingPunct="1">
        <a:defRPr sz="4860" kern="1200">
          <a:solidFill>
            <a:schemeClr val="tx1"/>
          </a:solidFill>
          <a:latin typeface="+mn-lt"/>
          <a:ea typeface="+mn-ea"/>
          <a:cs typeface="+mn-cs"/>
        </a:defRPr>
      </a:lvl6pPr>
      <a:lvl7pPr marL="7406640" algn="l" defTabSz="2468880" rtl="0" eaLnBrk="1" latinLnBrk="0" hangingPunct="1">
        <a:defRPr sz="4860" kern="1200">
          <a:solidFill>
            <a:schemeClr val="tx1"/>
          </a:solidFill>
          <a:latin typeface="+mn-lt"/>
          <a:ea typeface="+mn-ea"/>
          <a:cs typeface="+mn-cs"/>
        </a:defRPr>
      </a:lvl7pPr>
      <a:lvl8pPr marL="8641080" algn="l" defTabSz="2468880" rtl="0" eaLnBrk="1" latinLnBrk="0" hangingPunct="1">
        <a:defRPr sz="4860" kern="1200">
          <a:solidFill>
            <a:schemeClr val="tx1"/>
          </a:solidFill>
          <a:latin typeface="+mn-lt"/>
          <a:ea typeface="+mn-ea"/>
          <a:cs typeface="+mn-cs"/>
        </a:defRPr>
      </a:lvl8pPr>
      <a:lvl9pPr marL="9875520" algn="l" defTabSz="2468880" rtl="0" eaLnBrk="1" latinLnBrk="0" hangingPunct="1">
        <a:defRPr sz="48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jp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9.jpeg"/><Relationship Id="rId7" Type="http://schemas.openxmlformats.org/officeDocument/2006/relationships/image" Target="../media/image22.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3.jpg"/><Relationship Id="rId11" Type="http://schemas.openxmlformats.org/officeDocument/2006/relationships/image" Target="../media/image26.svg"/><Relationship Id="rId5" Type="http://schemas.openxmlformats.org/officeDocument/2006/relationships/image" Target="../media/image21.jpeg"/><Relationship Id="rId10" Type="http://schemas.openxmlformats.org/officeDocument/2006/relationships/image" Target="../media/image25.png"/><Relationship Id="rId4" Type="http://schemas.openxmlformats.org/officeDocument/2006/relationships/image" Target="../media/image20.jpeg"/><Relationship Id="rId9" Type="http://schemas.openxmlformats.org/officeDocument/2006/relationships/image" Target="../media/image24.svg"/></Relationships>
</file>

<file path=ppt/slides/_rels/slide1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svg"/></Relationships>
</file>

<file path=ppt/slides/_rels/slide1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9.svg"/><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29.svg"/><Relationship Id="rId7" Type="http://schemas.openxmlformats.org/officeDocument/2006/relationships/image" Target="../media/image39.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8.jpg"/><Relationship Id="rId5" Type="http://schemas.openxmlformats.org/officeDocument/2006/relationships/image" Target="../media/image37.jpg"/><Relationship Id="rId10" Type="http://schemas.openxmlformats.org/officeDocument/2006/relationships/image" Target="../media/image42.svg"/><Relationship Id="rId4" Type="http://schemas.openxmlformats.org/officeDocument/2006/relationships/image" Target="../media/image36.jpg"/><Relationship Id="rId9" Type="http://schemas.openxmlformats.org/officeDocument/2006/relationships/image" Target="../media/image41.png"/></Relationships>
</file>

<file path=ppt/slides/_rels/slide20.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29.svg"/></Relationships>
</file>

<file path=ppt/slides/_rels/slide21.xml.rels><?xml version="1.0" encoding="UTF-8" standalone="yes"?>
<Relationships xmlns="http://schemas.openxmlformats.org/package/2006/relationships"><Relationship Id="rId3" Type="http://schemas.openxmlformats.org/officeDocument/2006/relationships/image" Target="../media/image44.svg"/><Relationship Id="rId7" Type="http://schemas.openxmlformats.org/officeDocument/2006/relationships/image" Target="../media/image42.svg"/><Relationship Id="rId2"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svg"/><Relationship Id="rId4"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0304E-8318-4EED-B531-5A0B0BA615DC}"/>
              </a:ext>
            </a:extLst>
          </p:cNvPr>
          <p:cNvSpPr>
            <a:spLocks noGrp="1"/>
          </p:cNvSpPr>
          <p:nvPr>
            <p:ph type="ctrTitle"/>
          </p:nvPr>
        </p:nvSpPr>
        <p:spPr>
          <a:xfrm>
            <a:off x="1748653" y="4636733"/>
            <a:ext cx="28913953" cy="1980842"/>
          </a:xfrm>
        </p:spPr>
        <p:txBody>
          <a:bodyPr>
            <a:normAutofit/>
          </a:bodyPr>
          <a:lstStyle/>
          <a:p>
            <a:r>
              <a:rPr lang="en-CA" sz="13000" dirty="0"/>
              <a:t>Town of Fort Erie </a:t>
            </a:r>
            <a:r>
              <a:rPr lang="en-CA" sz="10800" b="0" dirty="0"/>
              <a:t>Official Plan Review	</a:t>
            </a:r>
          </a:p>
        </p:txBody>
      </p:sp>
      <p:sp>
        <p:nvSpPr>
          <p:cNvPr id="3" name="Subtitle 2">
            <a:extLst>
              <a:ext uri="{FF2B5EF4-FFF2-40B4-BE49-F238E27FC236}">
                <a16:creationId xmlns:a16="http://schemas.microsoft.com/office/drawing/2014/main" id="{D9C763E2-9056-4D12-9091-C1E3280D4A06}"/>
              </a:ext>
            </a:extLst>
          </p:cNvPr>
          <p:cNvSpPr>
            <a:spLocks noGrp="1"/>
          </p:cNvSpPr>
          <p:nvPr>
            <p:ph type="subTitle" idx="1"/>
          </p:nvPr>
        </p:nvSpPr>
        <p:spPr>
          <a:xfrm>
            <a:off x="1748654" y="7365497"/>
            <a:ext cx="28913952" cy="4568595"/>
          </a:xfrm>
        </p:spPr>
        <p:txBody>
          <a:bodyPr>
            <a:normAutofit/>
          </a:bodyPr>
          <a:lstStyle/>
          <a:p>
            <a:r>
              <a:rPr lang="en-CA" sz="8800" dirty="0"/>
              <a:t>Welcome to the Vision Workshop!</a:t>
            </a:r>
          </a:p>
          <a:p>
            <a:r>
              <a:rPr lang="en-CA" sz="6000" dirty="0"/>
              <a:t>Please sign-in and join us!</a:t>
            </a:r>
          </a:p>
        </p:txBody>
      </p:sp>
    </p:spTree>
    <p:extLst>
      <p:ext uri="{BB962C8B-B14F-4D97-AF65-F5344CB8AC3E}">
        <p14:creationId xmlns:p14="http://schemas.microsoft.com/office/powerpoint/2010/main" val="7107088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074C0-767D-4D5D-0925-6BD39DEDAFBC}"/>
              </a:ext>
            </a:extLst>
          </p:cNvPr>
          <p:cNvSpPr>
            <a:spLocks noGrp="1"/>
          </p:cNvSpPr>
          <p:nvPr>
            <p:ph type="title"/>
          </p:nvPr>
        </p:nvSpPr>
        <p:spPr>
          <a:xfrm>
            <a:off x="1223008" y="7095604"/>
            <a:ext cx="14256477" cy="1705525"/>
          </a:xfrm>
        </p:spPr>
        <p:txBody>
          <a:bodyPr>
            <a:normAutofit/>
          </a:bodyPr>
          <a:lstStyle/>
          <a:p>
            <a:r>
              <a:rPr lang="en-CA" sz="7200" dirty="0">
                <a:solidFill>
                  <a:srgbClr val="E21D38"/>
                </a:solidFill>
              </a:rPr>
              <a:t>Tonight’s Agenda:</a:t>
            </a:r>
          </a:p>
        </p:txBody>
      </p:sp>
      <p:sp>
        <p:nvSpPr>
          <p:cNvPr id="3" name="Content Placeholder 2">
            <a:extLst>
              <a:ext uri="{FF2B5EF4-FFF2-40B4-BE49-F238E27FC236}">
                <a16:creationId xmlns:a16="http://schemas.microsoft.com/office/drawing/2014/main" id="{2B9AC49B-2EF1-3450-B6E8-C79928132281}"/>
              </a:ext>
            </a:extLst>
          </p:cNvPr>
          <p:cNvSpPr>
            <a:spLocks noGrp="1"/>
          </p:cNvSpPr>
          <p:nvPr>
            <p:ph idx="1"/>
          </p:nvPr>
        </p:nvSpPr>
        <p:spPr>
          <a:xfrm>
            <a:off x="1223008" y="8801129"/>
            <a:ext cx="16698200" cy="5156349"/>
          </a:xfrm>
        </p:spPr>
        <p:txBody>
          <a:bodyPr>
            <a:normAutofit lnSpcReduction="10000"/>
          </a:bodyPr>
          <a:lstStyle/>
          <a:p>
            <a:pPr marL="0" indent="0">
              <a:buNone/>
            </a:pPr>
            <a:r>
              <a:rPr lang="en-CA" dirty="0"/>
              <a:t>Welcome: 5:00pm – 5:15pm </a:t>
            </a:r>
          </a:p>
          <a:p>
            <a:pPr marL="0" indent="0">
              <a:buNone/>
            </a:pPr>
            <a:r>
              <a:rPr lang="en-CA" dirty="0"/>
              <a:t>Presentation: 5:30pm – 5:50pm</a:t>
            </a:r>
          </a:p>
          <a:p>
            <a:pPr marL="0" indent="0">
              <a:buNone/>
            </a:pPr>
            <a:r>
              <a:rPr lang="en-CA" dirty="0"/>
              <a:t>Visioning Activities:  5:15pm – 6:50pm </a:t>
            </a:r>
          </a:p>
          <a:p>
            <a:pPr marL="0" indent="0">
              <a:buNone/>
            </a:pPr>
            <a:r>
              <a:rPr lang="en-CA" dirty="0"/>
              <a:t>Closing Remarks: 6:50pm – 7:00pm </a:t>
            </a:r>
          </a:p>
        </p:txBody>
      </p:sp>
      <p:sp>
        <p:nvSpPr>
          <p:cNvPr id="4" name="Oval 3">
            <a:extLst>
              <a:ext uri="{FF2B5EF4-FFF2-40B4-BE49-F238E27FC236}">
                <a16:creationId xmlns:a16="http://schemas.microsoft.com/office/drawing/2014/main" id="{409E9A84-9EEA-8C9A-A54A-B1C9DBFA9A4C}"/>
              </a:ext>
            </a:extLst>
          </p:cNvPr>
          <p:cNvSpPr/>
          <p:nvPr/>
        </p:nvSpPr>
        <p:spPr>
          <a:xfrm>
            <a:off x="16075563" y="4085407"/>
            <a:ext cx="13806840" cy="13774786"/>
          </a:xfrm>
          <a:prstGeom prst="ellipse">
            <a:avLst/>
          </a:prstGeom>
          <a:blipFill>
            <a:blip r:embed="rId2"/>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CA"/>
          </a:p>
        </p:txBody>
      </p:sp>
      <p:sp>
        <p:nvSpPr>
          <p:cNvPr id="5" name="Oval 4">
            <a:extLst>
              <a:ext uri="{FF2B5EF4-FFF2-40B4-BE49-F238E27FC236}">
                <a16:creationId xmlns:a16="http://schemas.microsoft.com/office/drawing/2014/main" id="{37C27A23-F73A-8EFE-9E2B-7A1464084053}"/>
              </a:ext>
            </a:extLst>
          </p:cNvPr>
          <p:cNvSpPr/>
          <p:nvPr/>
        </p:nvSpPr>
        <p:spPr>
          <a:xfrm>
            <a:off x="22810145" y="995860"/>
            <a:ext cx="8917903" cy="8540025"/>
          </a:xfrm>
          <a:prstGeom prst="ellipse">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CA"/>
          </a:p>
        </p:txBody>
      </p:sp>
      <p:sp>
        <p:nvSpPr>
          <p:cNvPr id="6" name="TextBox 5">
            <a:extLst>
              <a:ext uri="{FF2B5EF4-FFF2-40B4-BE49-F238E27FC236}">
                <a16:creationId xmlns:a16="http://schemas.microsoft.com/office/drawing/2014/main" id="{CB66AF00-9513-9646-2158-839B0B211531}"/>
              </a:ext>
            </a:extLst>
          </p:cNvPr>
          <p:cNvSpPr txBox="1"/>
          <p:nvPr/>
        </p:nvSpPr>
        <p:spPr>
          <a:xfrm>
            <a:off x="1763485" y="16508390"/>
            <a:ext cx="15348858" cy="2485680"/>
          </a:xfrm>
          <a:prstGeom prst="rect">
            <a:avLst/>
          </a:prstGeom>
          <a:noFill/>
        </p:spPr>
        <p:txBody>
          <a:bodyPr wrap="square" rtlCol="0">
            <a:spAutoFit/>
          </a:bodyPr>
          <a:lstStyle/>
          <a:p>
            <a:r>
              <a:rPr lang="en-CA" b="1" dirty="0"/>
              <a:t>Thank you for participating in tonight’s workshop. Members of the Project Team are available for further discussion or to answer questions at any time.</a:t>
            </a:r>
          </a:p>
        </p:txBody>
      </p:sp>
      <p:sp>
        <p:nvSpPr>
          <p:cNvPr id="8" name="TextBox 7">
            <a:extLst>
              <a:ext uri="{FF2B5EF4-FFF2-40B4-BE49-F238E27FC236}">
                <a16:creationId xmlns:a16="http://schemas.microsoft.com/office/drawing/2014/main" id="{2DCEC4C9-CD0C-7161-43FE-6067C1A9F90C}"/>
              </a:ext>
            </a:extLst>
          </p:cNvPr>
          <p:cNvSpPr txBox="1"/>
          <p:nvPr/>
        </p:nvSpPr>
        <p:spPr>
          <a:xfrm>
            <a:off x="1190352" y="1328207"/>
            <a:ext cx="20946324" cy="3570208"/>
          </a:xfrm>
          <a:prstGeom prst="rect">
            <a:avLst/>
          </a:prstGeom>
          <a:noFill/>
        </p:spPr>
        <p:txBody>
          <a:bodyPr wrap="square">
            <a:spAutoFit/>
          </a:bodyPr>
          <a:lstStyle/>
          <a:p>
            <a:r>
              <a:rPr lang="en-CA" sz="13800" b="1" dirty="0">
                <a:solidFill>
                  <a:schemeClr val="accent1"/>
                </a:solidFill>
                <a:latin typeface="Arial" panose="020B0604020202020204" pitchFamily="34" charset="0"/>
                <a:ea typeface="+mj-ea"/>
                <a:cs typeface="Arial" panose="020B0604020202020204" pitchFamily="34" charset="0"/>
              </a:rPr>
              <a:t>Town of Fort Erie </a:t>
            </a:r>
          </a:p>
          <a:p>
            <a:r>
              <a:rPr lang="en-CA" sz="8800" dirty="0">
                <a:solidFill>
                  <a:schemeClr val="accent1"/>
                </a:solidFill>
                <a:latin typeface="Arial" panose="020B0604020202020204" pitchFamily="34" charset="0"/>
                <a:ea typeface="+mj-ea"/>
                <a:cs typeface="Arial" panose="020B0604020202020204" pitchFamily="34" charset="0"/>
              </a:rPr>
              <a:t>Official Plan Review</a:t>
            </a:r>
          </a:p>
        </p:txBody>
      </p:sp>
    </p:spTree>
    <p:extLst>
      <p:ext uri="{BB962C8B-B14F-4D97-AF65-F5344CB8AC3E}">
        <p14:creationId xmlns:p14="http://schemas.microsoft.com/office/powerpoint/2010/main" val="26038142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5226D-3B18-EA45-BB99-C2F5A1C71CAC}"/>
              </a:ext>
            </a:extLst>
          </p:cNvPr>
          <p:cNvSpPr>
            <a:spLocks noGrp="1"/>
          </p:cNvSpPr>
          <p:nvPr>
            <p:ph type="title"/>
          </p:nvPr>
        </p:nvSpPr>
        <p:spPr/>
        <p:txBody>
          <a:bodyPr/>
          <a:lstStyle/>
          <a:p>
            <a:r>
              <a:rPr lang="en-CA" dirty="0"/>
              <a:t>Purpose of the Official Plan Review</a:t>
            </a:r>
          </a:p>
        </p:txBody>
      </p:sp>
      <p:sp>
        <p:nvSpPr>
          <p:cNvPr id="3" name="Content Placeholder 2">
            <a:extLst>
              <a:ext uri="{FF2B5EF4-FFF2-40B4-BE49-F238E27FC236}">
                <a16:creationId xmlns:a16="http://schemas.microsoft.com/office/drawing/2014/main" id="{B78799CC-3A03-8805-DFA7-9A2C6DA0EA6F}"/>
              </a:ext>
            </a:extLst>
          </p:cNvPr>
          <p:cNvSpPr>
            <a:spLocks noGrp="1"/>
          </p:cNvSpPr>
          <p:nvPr>
            <p:ph idx="1"/>
          </p:nvPr>
        </p:nvSpPr>
        <p:spPr>
          <a:xfrm>
            <a:off x="12879819" y="5032925"/>
            <a:ext cx="20038580" cy="11879748"/>
          </a:xfrm>
          <a:ln>
            <a:noFill/>
          </a:ln>
        </p:spPr>
        <p:txBody>
          <a:bodyPr>
            <a:normAutofit/>
          </a:bodyPr>
          <a:lstStyle/>
          <a:p>
            <a:pPr algn="l" rtl="0" fontAlgn="base">
              <a:buFont typeface="Arial" panose="020B0604020202020204" pitchFamily="34" charset="0"/>
              <a:buChar char="•"/>
            </a:pPr>
            <a:r>
              <a:rPr lang="en-CA" sz="4400" b="0" i="0" u="none" strike="noStrike" dirty="0">
                <a:solidFill>
                  <a:srgbClr val="000000"/>
                </a:solidFill>
                <a:effectLst/>
                <a:latin typeface="Arial" panose="020B0604020202020204" pitchFamily="34" charset="0"/>
              </a:rPr>
              <a:t>The </a:t>
            </a:r>
            <a:r>
              <a:rPr lang="en-CA" sz="4400" b="0" i="1" u="none" strike="noStrike" dirty="0">
                <a:solidFill>
                  <a:srgbClr val="000000"/>
                </a:solidFill>
                <a:effectLst/>
                <a:latin typeface="Arial" panose="020B0604020202020204" pitchFamily="34" charset="0"/>
              </a:rPr>
              <a:t>Planning Act </a:t>
            </a:r>
            <a:r>
              <a:rPr lang="en-CA" sz="4400" b="0" i="0" u="none" strike="noStrike" dirty="0">
                <a:solidFill>
                  <a:srgbClr val="000000"/>
                </a:solidFill>
                <a:effectLst/>
                <a:latin typeface="Arial" panose="020B0604020202020204" pitchFamily="34" charset="0"/>
              </a:rPr>
              <a:t>requires a review of a new plan no less than 10 years after it comes into effect, and every 5 years thereafter. </a:t>
            </a:r>
            <a:r>
              <a:rPr lang="en-US" sz="4400" b="0" i="0" dirty="0">
                <a:solidFill>
                  <a:srgbClr val="808080"/>
                </a:solidFill>
                <a:effectLst/>
                <a:latin typeface="Arial" panose="020B0604020202020204" pitchFamily="34" charset="0"/>
              </a:rPr>
              <a:t>​</a:t>
            </a:r>
            <a:endParaRPr lang="en-US" sz="4400" b="0" i="0" dirty="0">
              <a:solidFill>
                <a:srgbClr val="000000"/>
              </a:solidFill>
              <a:effectLst/>
              <a:latin typeface="Arial" panose="020B0604020202020204" pitchFamily="34" charset="0"/>
            </a:endParaRPr>
          </a:p>
          <a:p>
            <a:pPr algn="l" rtl="0" fontAlgn="base">
              <a:buFont typeface="Arial" panose="020B0604020202020204" pitchFamily="34" charset="0"/>
              <a:buChar char="•"/>
            </a:pPr>
            <a:r>
              <a:rPr lang="en-CA" sz="4400" b="0" i="0" u="none" strike="noStrike" dirty="0">
                <a:solidFill>
                  <a:srgbClr val="000000"/>
                </a:solidFill>
                <a:effectLst/>
                <a:latin typeface="Arial" panose="020B0604020202020204" pitchFamily="34" charset="0"/>
              </a:rPr>
              <a:t>Changes to provincial and regional land use planning policy has occurred since the Town’s Official Plan was adopted in 2011, such as the Niagara Official Plan approved in November 2022.</a:t>
            </a:r>
            <a:r>
              <a:rPr lang="en-US" sz="4400" b="0" i="0" dirty="0">
                <a:solidFill>
                  <a:srgbClr val="808080"/>
                </a:solidFill>
                <a:effectLst/>
                <a:latin typeface="Arial" panose="020B0604020202020204" pitchFamily="34" charset="0"/>
              </a:rPr>
              <a:t>​</a:t>
            </a:r>
            <a:endParaRPr lang="en-US" sz="4400" b="0" i="0" dirty="0">
              <a:solidFill>
                <a:srgbClr val="000000"/>
              </a:solidFill>
              <a:effectLst/>
              <a:latin typeface="Arial" panose="020B0604020202020204" pitchFamily="34" charset="0"/>
            </a:endParaRPr>
          </a:p>
          <a:p>
            <a:pPr algn="l" rtl="0" fontAlgn="base">
              <a:buFont typeface="Arial" panose="020B0604020202020204" pitchFamily="34" charset="0"/>
              <a:buChar char="•"/>
            </a:pPr>
            <a:r>
              <a:rPr lang="en-CA" sz="4400" b="0" i="0" u="none" strike="noStrike" dirty="0">
                <a:solidFill>
                  <a:srgbClr val="000000"/>
                </a:solidFill>
                <a:effectLst/>
                <a:latin typeface="Arial" panose="020B0604020202020204" pitchFamily="34" charset="0"/>
              </a:rPr>
              <a:t>This project represents an opportunity to review the entire document to ensure that it aligns with the most recent direction.</a:t>
            </a:r>
            <a:r>
              <a:rPr lang="en-CA" sz="4400" b="0" i="0" dirty="0">
                <a:solidFill>
                  <a:srgbClr val="808080"/>
                </a:solidFill>
                <a:effectLst/>
                <a:latin typeface="Arial" panose="020B0604020202020204" pitchFamily="34" charset="0"/>
              </a:rPr>
              <a:t>​</a:t>
            </a:r>
            <a:endParaRPr lang="en-CA" sz="4400" b="0" i="0" dirty="0">
              <a:solidFill>
                <a:srgbClr val="000000"/>
              </a:solidFill>
              <a:effectLst/>
              <a:latin typeface="Arial" panose="020B0604020202020204" pitchFamily="34" charset="0"/>
            </a:endParaRPr>
          </a:p>
          <a:p>
            <a:pPr algn="l" rtl="0" fontAlgn="base">
              <a:buFont typeface="Arial" panose="020B0604020202020204" pitchFamily="34" charset="0"/>
              <a:buChar char="•"/>
            </a:pPr>
            <a:r>
              <a:rPr lang="en-CA" sz="4400" b="0" i="0" u="none" strike="noStrike" dirty="0">
                <a:solidFill>
                  <a:srgbClr val="000000"/>
                </a:solidFill>
                <a:effectLst/>
                <a:latin typeface="Arial" panose="020B0604020202020204" pitchFamily="34" charset="0"/>
              </a:rPr>
              <a:t>The Official Plan Review also creates an opportunity to consider the changing local context and ensure that the evolving needs and priorities of the community are met. </a:t>
            </a:r>
            <a:r>
              <a:rPr lang="en-US" sz="4400" b="0" i="0" dirty="0">
                <a:solidFill>
                  <a:srgbClr val="808080"/>
                </a:solidFill>
                <a:effectLst/>
                <a:latin typeface="Arial" panose="020B0604020202020204" pitchFamily="34" charset="0"/>
              </a:rPr>
              <a:t>​</a:t>
            </a:r>
            <a:endParaRPr lang="en-US" sz="4400" b="0" i="0" dirty="0">
              <a:solidFill>
                <a:srgbClr val="000000"/>
              </a:solidFill>
              <a:effectLst/>
              <a:latin typeface="Arial" panose="020B0604020202020204" pitchFamily="34" charset="0"/>
            </a:endParaRPr>
          </a:p>
          <a:p>
            <a:pPr algn="l" rtl="0" fontAlgn="base">
              <a:buFont typeface="Arial" panose="020B0604020202020204" pitchFamily="34" charset="0"/>
              <a:buChar char="•"/>
            </a:pPr>
            <a:r>
              <a:rPr lang="en-CA" sz="4400" b="0" i="0" u="none" strike="noStrike" dirty="0">
                <a:solidFill>
                  <a:srgbClr val="000000"/>
                </a:solidFill>
                <a:effectLst/>
                <a:latin typeface="Arial" panose="020B0604020202020204" pitchFamily="34" charset="0"/>
              </a:rPr>
              <a:t>The Town’s updated Official Plan will establish a new vision and supporting policy framework for how growth and change will be managed to the year 2051. </a:t>
            </a:r>
            <a:endParaRPr lang="en-US" sz="4400" b="0" i="0" dirty="0">
              <a:solidFill>
                <a:srgbClr val="000000"/>
              </a:solidFill>
              <a:effectLst/>
              <a:latin typeface="Arial" panose="020B0604020202020204" pitchFamily="34" charset="0"/>
            </a:endParaRPr>
          </a:p>
        </p:txBody>
      </p:sp>
      <p:pic>
        <p:nvPicPr>
          <p:cNvPr id="1026" name="Picture 2">
            <a:extLst>
              <a:ext uri="{FF2B5EF4-FFF2-40B4-BE49-F238E27FC236}">
                <a16:creationId xmlns:a16="http://schemas.microsoft.com/office/drawing/2014/main" id="{C5D95E33-3CCB-80E1-4681-749CACC261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385" y="3432520"/>
            <a:ext cx="10141232" cy="793784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18FD3AD8-E0B6-BA91-6DEB-73C7BB4862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36850" y="6371904"/>
            <a:ext cx="10486229" cy="1187974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1F1971B0-4310-9C21-7B43-37FE16B14C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3529" y="8355930"/>
            <a:ext cx="8746435" cy="101571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09749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01C8D-F918-58CA-50A0-BCA0AE239072}"/>
              </a:ext>
            </a:extLst>
          </p:cNvPr>
          <p:cNvSpPr>
            <a:spLocks noGrp="1"/>
          </p:cNvSpPr>
          <p:nvPr>
            <p:ph type="title"/>
          </p:nvPr>
        </p:nvSpPr>
        <p:spPr/>
        <p:txBody>
          <a:bodyPr>
            <a:normAutofit/>
          </a:bodyPr>
          <a:lstStyle/>
          <a:p>
            <a:r>
              <a:rPr lang="en-CA" sz="10000" dirty="0"/>
              <a:t>Growth Management</a:t>
            </a:r>
          </a:p>
        </p:txBody>
      </p:sp>
      <p:sp>
        <p:nvSpPr>
          <p:cNvPr id="3" name="Content Placeholder 2">
            <a:extLst>
              <a:ext uri="{FF2B5EF4-FFF2-40B4-BE49-F238E27FC236}">
                <a16:creationId xmlns:a16="http://schemas.microsoft.com/office/drawing/2014/main" id="{1F16352B-6258-4303-2319-437F5C569655}"/>
              </a:ext>
            </a:extLst>
          </p:cNvPr>
          <p:cNvSpPr>
            <a:spLocks noGrp="1"/>
          </p:cNvSpPr>
          <p:nvPr>
            <p:ph idx="1"/>
          </p:nvPr>
        </p:nvSpPr>
        <p:spPr>
          <a:xfrm>
            <a:off x="1190350" y="2572969"/>
            <a:ext cx="29758573" cy="1992255"/>
          </a:xfrm>
        </p:spPr>
        <p:txBody>
          <a:bodyPr numCol="1" anchor="t" anchorCtr="0">
            <a:normAutofit/>
          </a:bodyPr>
          <a:lstStyle/>
          <a:p>
            <a:pPr marL="0" indent="0">
              <a:lnSpc>
                <a:spcPct val="100000"/>
              </a:lnSpc>
              <a:spcBef>
                <a:spcPts val="0"/>
              </a:spcBef>
              <a:buNone/>
            </a:pPr>
            <a:r>
              <a:rPr lang="en-CA" sz="4400" dirty="0">
                <a:solidFill>
                  <a:srgbClr val="098AB0"/>
                </a:solidFill>
              </a:rPr>
              <a:t>Responsible growth management involves planning for housing and economic opportunities for current and future residents, while ensuring they have access to everyday amenities, community services, and a healthy environment.</a:t>
            </a:r>
          </a:p>
          <a:p>
            <a:pPr marL="0" indent="0">
              <a:lnSpc>
                <a:spcPct val="130000"/>
              </a:lnSpc>
              <a:spcBef>
                <a:spcPts val="0"/>
              </a:spcBef>
              <a:spcAft>
                <a:spcPts val="1620"/>
              </a:spcAft>
              <a:buNone/>
            </a:pPr>
            <a:endParaRPr lang="en-CA" sz="5400" dirty="0"/>
          </a:p>
        </p:txBody>
      </p:sp>
      <p:sp>
        <p:nvSpPr>
          <p:cNvPr id="12" name="Rectangle 11">
            <a:extLst>
              <a:ext uri="{FF2B5EF4-FFF2-40B4-BE49-F238E27FC236}">
                <a16:creationId xmlns:a16="http://schemas.microsoft.com/office/drawing/2014/main" id="{53C1C1EA-4BC6-4DD6-EEA1-BDD5A0D7DBC5}"/>
              </a:ext>
            </a:extLst>
          </p:cNvPr>
          <p:cNvSpPr/>
          <p:nvPr/>
        </p:nvSpPr>
        <p:spPr>
          <a:xfrm>
            <a:off x="0" y="11253606"/>
            <a:ext cx="17487379" cy="5299351"/>
          </a:xfrm>
          <a:prstGeom prst="rect">
            <a:avLst/>
          </a:prstGeom>
          <a:solidFill>
            <a:srgbClr val="E4F2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r>
              <a:rPr lang="en-CA" sz="3600" dirty="0">
                <a:solidFill>
                  <a:schemeClr val="accent4">
                    <a:lumMod val="75000"/>
                  </a:schemeClr>
                </a:solidFill>
              </a:rPr>
              <a:t>The updated Official Plan will address the </a:t>
            </a:r>
            <a:r>
              <a:rPr lang="en-CA" sz="3600" b="1" dirty="0">
                <a:solidFill>
                  <a:schemeClr val="accent4">
                    <a:lumMod val="75000"/>
                  </a:schemeClr>
                </a:solidFill>
              </a:rPr>
              <a:t>current</a:t>
            </a:r>
            <a:r>
              <a:rPr lang="en-CA" sz="3600" dirty="0">
                <a:solidFill>
                  <a:schemeClr val="accent4">
                    <a:lumMod val="75000"/>
                  </a:schemeClr>
                </a:solidFill>
              </a:rPr>
              <a:t> and </a:t>
            </a:r>
            <a:r>
              <a:rPr lang="en-CA" sz="3600" b="1" dirty="0">
                <a:solidFill>
                  <a:schemeClr val="accent4">
                    <a:lumMod val="75000"/>
                  </a:schemeClr>
                </a:solidFill>
              </a:rPr>
              <a:t>future</a:t>
            </a:r>
            <a:r>
              <a:rPr lang="en-CA" sz="3600" dirty="0">
                <a:solidFill>
                  <a:schemeClr val="accent4">
                    <a:lumMod val="75000"/>
                  </a:schemeClr>
                </a:solidFill>
              </a:rPr>
              <a:t> changes in provincial policy and legislation, to </a:t>
            </a:r>
            <a:r>
              <a:rPr lang="en-CA" sz="3600" b="1" dirty="0">
                <a:solidFill>
                  <a:schemeClr val="accent4">
                    <a:lumMod val="75000"/>
                  </a:schemeClr>
                </a:solidFill>
              </a:rPr>
              <a:t>guide future growth and development</a:t>
            </a:r>
            <a:r>
              <a:rPr lang="en-CA" sz="3600" dirty="0">
                <a:solidFill>
                  <a:schemeClr val="accent4">
                    <a:lumMod val="75000"/>
                  </a:schemeClr>
                </a:solidFill>
              </a:rPr>
              <a:t>, and address emerging opportunities and issues in the Town.</a:t>
            </a:r>
          </a:p>
          <a:p>
            <a:pPr lvl="1"/>
            <a:endParaRPr lang="en-CA" sz="3600" dirty="0">
              <a:solidFill>
                <a:schemeClr val="accent4">
                  <a:lumMod val="75000"/>
                </a:schemeClr>
              </a:solidFill>
            </a:endParaRPr>
          </a:p>
          <a:p>
            <a:pPr lvl="1"/>
            <a:r>
              <a:rPr lang="en-CA" sz="3600" b="1" dirty="0">
                <a:solidFill>
                  <a:schemeClr val="accent4">
                    <a:lumMod val="75000"/>
                  </a:schemeClr>
                </a:solidFill>
              </a:rPr>
              <a:t>Intensification</a:t>
            </a:r>
            <a:r>
              <a:rPr lang="en-CA" sz="3600" dirty="0">
                <a:solidFill>
                  <a:schemeClr val="accent4">
                    <a:lumMod val="75000"/>
                  </a:schemeClr>
                </a:solidFill>
              </a:rPr>
              <a:t> represents an important opportunity to manage growth. Intensification is described by the Official Plan as developing a property, site or area at a higher density than currently exists through either, redevelopment; the development of vacant and/or underutilized lots within previously developed areas; infill development; and the expansion or conversion of existing buildings.</a:t>
            </a:r>
          </a:p>
        </p:txBody>
      </p:sp>
      <p:sp>
        <p:nvSpPr>
          <p:cNvPr id="4" name="Rectangle 3">
            <a:extLst>
              <a:ext uri="{FF2B5EF4-FFF2-40B4-BE49-F238E27FC236}">
                <a16:creationId xmlns:a16="http://schemas.microsoft.com/office/drawing/2014/main" id="{7BC62A75-1E68-F245-AF18-366A1B66837F}"/>
              </a:ext>
            </a:extLst>
          </p:cNvPr>
          <p:cNvSpPr/>
          <p:nvPr/>
        </p:nvSpPr>
        <p:spPr>
          <a:xfrm>
            <a:off x="0" y="5385563"/>
            <a:ext cx="17487379" cy="4820486"/>
          </a:xfrm>
          <a:prstGeom prst="rect">
            <a:avLst/>
          </a:prstGeom>
          <a:solidFill>
            <a:srgbClr val="E4F2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r>
              <a:rPr lang="en-CA" sz="3600" dirty="0">
                <a:solidFill>
                  <a:schemeClr val="accent4">
                    <a:lumMod val="75000"/>
                  </a:schemeClr>
                </a:solidFill>
              </a:rPr>
              <a:t>The Town is projected to grow to a </a:t>
            </a:r>
            <a:r>
              <a:rPr lang="en-CA" sz="3600" b="1" dirty="0">
                <a:solidFill>
                  <a:schemeClr val="accent4">
                    <a:lumMod val="75000"/>
                  </a:schemeClr>
                </a:solidFill>
              </a:rPr>
              <a:t>population of 48,050 </a:t>
            </a:r>
            <a:r>
              <a:rPr lang="en-CA" sz="3600" dirty="0">
                <a:solidFill>
                  <a:schemeClr val="accent4">
                    <a:lumMod val="75000"/>
                  </a:schemeClr>
                </a:solidFill>
              </a:rPr>
              <a:t>residents and </a:t>
            </a:r>
            <a:r>
              <a:rPr lang="en-CA" sz="3600" b="1" dirty="0">
                <a:solidFill>
                  <a:schemeClr val="accent4">
                    <a:lumMod val="75000"/>
                  </a:schemeClr>
                </a:solidFill>
              </a:rPr>
              <a:t>18,430 jobs </a:t>
            </a:r>
            <a:r>
              <a:rPr lang="en-CA" sz="3600" dirty="0">
                <a:solidFill>
                  <a:schemeClr val="accent4">
                    <a:lumMod val="75000"/>
                  </a:schemeClr>
                </a:solidFill>
              </a:rPr>
              <a:t>by 2051. This represents significant population and employment growth over the next 25 years, and the Official Plan has a key role in managing this growth.</a:t>
            </a:r>
          </a:p>
          <a:p>
            <a:pPr lvl="1"/>
            <a:endParaRPr lang="en-CA" sz="3600" dirty="0">
              <a:solidFill>
                <a:schemeClr val="accent4">
                  <a:lumMod val="75000"/>
                </a:schemeClr>
              </a:solidFill>
            </a:endParaRPr>
          </a:p>
          <a:p>
            <a:pPr lvl="1"/>
            <a:r>
              <a:rPr lang="en-CA" sz="3600" dirty="0">
                <a:solidFill>
                  <a:schemeClr val="accent4">
                    <a:lumMod val="75000"/>
                  </a:schemeClr>
                </a:solidFill>
              </a:rPr>
              <a:t>An updated Official Plan will therefore provide </a:t>
            </a:r>
            <a:r>
              <a:rPr lang="en-CA" sz="3600" b="1" dirty="0">
                <a:solidFill>
                  <a:schemeClr val="accent4">
                    <a:lumMod val="75000"/>
                  </a:schemeClr>
                </a:solidFill>
              </a:rPr>
              <a:t>land use planning direction on matters that affect everyday life</a:t>
            </a:r>
            <a:r>
              <a:rPr lang="en-CA" sz="3600" dirty="0">
                <a:solidFill>
                  <a:schemeClr val="accent4">
                    <a:lumMod val="75000"/>
                  </a:schemeClr>
                </a:solidFill>
              </a:rPr>
              <a:t> within the Town; where we live and work, access to everyday amenities and community services, how we move around, a strong agricultural sector, and a healthy, thriving natural environment.</a:t>
            </a:r>
          </a:p>
        </p:txBody>
      </p:sp>
      <p:pic>
        <p:nvPicPr>
          <p:cNvPr id="10" name="Picture 9">
            <a:extLst>
              <a:ext uri="{FF2B5EF4-FFF2-40B4-BE49-F238E27FC236}">
                <a16:creationId xmlns:a16="http://schemas.microsoft.com/office/drawing/2014/main" id="{34E6794F-1CA7-C34A-F507-17DEA338B16E}"/>
              </a:ext>
            </a:extLst>
          </p:cNvPr>
          <p:cNvPicPr>
            <a:picLocks noChangeAspect="1"/>
          </p:cNvPicPr>
          <p:nvPr/>
        </p:nvPicPr>
        <p:blipFill>
          <a:blip r:embed="rId3"/>
          <a:stretch>
            <a:fillRect/>
          </a:stretch>
        </p:blipFill>
        <p:spPr>
          <a:xfrm>
            <a:off x="17978452" y="8533226"/>
            <a:ext cx="14856001" cy="9735918"/>
          </a:xfrm>
          <a:prstGeom prst="rect">
            <a:avLst/>
          </a:prstGeom>
        </p:spPr>
      </p:pic>
      <p:sp>
        <p:nvSpPr>
          <p:cNvPr id="11" name="TextBox 10">
            <a:extLst>
              <a:ext uri="{FF2B5EF4-FFF2-40B4-BE49-F238E27FC236}">
                <a16:creationId xmlns:a16="http://schemas.microsoft.com/office/drawing/2014/main" id="{A2B69D77-32B8-9523-D923-FC4DA014122F}"/>
              </a:ext>
            </a:extLst>
          </p:cNvPr>
          <p:cNvSpPr txBox="1"/>
          <p:nvPr/>
        </p:nvSpPr>
        <p:spPr>
          <a:xfrm>
            <a:off x="18265179" y="5373216"/>
            <a:ext cx="14282545" cy="2862322"/>
          </a:xfrm>
          <a:prstGeom prst="rect">
            <a:avLst/>
          </a:prstGeom>
          <a:noFill/>
        </p:spPr>
        <p:txBody>
          <a:bodyPr wrap="square" rtlCol="0">
            <a:spAutoFit/>
          </a:bodyPr>
          <a:lstStyle/>
          <a:p>
            <a:pPr algn="ctr"/>
            <a:r>
              <a:rPr lang="en-CA" sz="3600" dirty="0"/>
              <a:t>Schedule A of the Official Plan identifies areas that are planned to accommodate growth and development, including intensification. Generally, these are the areas within the red boundaries shown on the map below, and include the communities of Ridgeway, Crystal Beach, Stevensville, and the former Town of Fort Erie.</a:t>
            </a:r>
          </a:p>
        </p:txBody>
      </p:sp>
      <p:sp>
        <p:nvSpPr>
          <p:cNvPr id="22" name="Rectangle 21">
            <a:extLst>
              <a:ext uri="{FF2B5EF4-FFF2-40B4-BE49-F238E27FC236}">
                <a16:creationId xmlns:a16="http://schemas.microsoft.com/office/drawing/2014/main" id="{03D340CD-9A14-80F4-EE2A-840B07C6D0C8}"/>
              </a:ext>
            </a:extLst>
          </p:cNvPr>
          <p:cNvSpPr/>
          <p:nvPr/>
        </p:nvSpPr>
        <p:spPr>
          <a:xfrm>
            <a:off x="0" y="17600515"/>
            <a:ext cx="17487379" cy="2649676"/>
          </a:xfrm>
          <a:prstGeom prst="rect">
            <a:avLst/>
          </a:prstGeom>
          <a:solidFill>
            <a:srgbClr val="E4F2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317600"/>
            <a:r>
              <a:rPr lang="en-CA" sz="3600" dirty="0">
                <a:solidFill>
                  <a:srgbClr val="07627F"/>
                </a:solidFill>
              </a:rPr>
              <a:t>The Official Plan broadly </a:t>
            </a:r>
            <a:r>
              <a:rPr lang="en-CA" sz="3600" b="1" dirty="0">
                <a:solidFill>
                  <a:srgbClr val="07627F"/>
                </a:solidFill>
              </a:rPr>
              <a:t>directs development and intensification to areas that are      already built up</a:t>
            </a:r>
            <a:r>
              <a:rPr lang="en-CA" sz="3600" dirty="0">
                <a:solidFill>
                  <a:srgbClr val="07627F"/>
                </a:solidFill>
              </a:rPr>
              <a:t>, offer housing and employment opportunities, have access to water and wastewater, and are close to everyday amenities, including transportation options.</a:t>
            </a:r>
          </a:p>
        </p:txBody>
      </p:sp>
    </p:spTree>
    <p:extLst>
      <p:ext uri="{BB962C8B-B14F-4D97-AF65-F5344CB8AC3E}">
        <p14:creationId xmlns:p14="http://schemas.microsoft.com/office/powerpoint/2010/main" val="6123723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4C3D4-A1FD-D856-78A9-10B38D27C85E}"/>
              </a:ext>
            </a:extLst>
          </p:cNvPr>
          <p:cNvSpPr>
            <a:spLocks noGrp="1"/>
          </p:cNvSpPr>
          <p:nvPr>
            <p:ph type="title"/>
          </p:nvPr>
        </p:nvSpPr>
        <p:spPr>
          <a:xfrm>
            <a:off x="1190352" y="495163"/>
            <a:ext cx="14448234" cy="3609126"/>
          </a:xfrm>
        </p:spPr>
        <p:txBody>
          <a:bodyPr>
            <a:normAutofit/>
          </a:bodyPr>
          <a:lstStyle/>
          <a:p>
            <a:r>
              <a:rPr lang="en-CA" sz="10000" dirty="0"/>
              <a:t>Growth Management</a:t>
            </a:r>
          </a:p>
        </p:txBody>
      </p:sp>
      <p:sp>
        <p:nvSpPr>
          <p:cNvPr id="7" name="Content Placeholder 6">
            <a:extLst>
              <a:ext uri="{FF2B5EF4-FFF2-40B4-BE49-F238E27FC236}">
                <a16:creationId xmlns:a16="http://schemas.microsoft.com/office/drawing/2014/main" id="{C70F82D9-5795-D97A-DFF6-5CECCAD9D25D}"/>
              </a:ext>
            </a:extLst>
          </p:cNvPr>
          <p:cNvSpPr>
            <a:spLocks noGrp="1"/>
          </p:cNvSpPr>
          <p:nvPr>
            <p:ph idx="1"/>
          </p:nvPr>
        </p:nvSpPr>
        <p:spPr>
          <a:xfrm>
            <a:off x="18635273" y="13187571"/>
            <a:ext cx="10220578" cy="4604446"/>
          </a:xfrm>
        </p:spPr>
        <p:txBody>
          <a:bodyPr>
            <a:normAutofit/>
          </a:bodyPr>
          <a:lstStyle/>
          <a:p>
            <a:pPr marL="0" indent="0">
              <a:lnSpc>
                <a:spcPct val="150000"/>
              </a:lnSpc>
              <a:spcAft>
                <a:spcPts val="600"/>
              </a:spcAft>
              <a:buNone/>
            </a:pPr>
            <a:r>
              <a:rPr lang="en-CA" sz="4800" dirty="0">
                <a:latin typeface="+mn-lt"/>
              </a:rPr>
              <a:t>	</a:t>
            </a:r>
            <a:r>
              <a:rPr lang="en-CA" sz="4000" dirty="0">
                <a:solidFill>
                  <a:schemeClr val="accent3">
                    <a:lumMod val="75000"/>
                  </a:schemeClr>
                </a:solidFill>
              </a:rPr>
              <a:t>Low-Rise Built Form</a:t>
            </a:r>
          </a:p>
          <a:p>
            <a:pPr marL="0" indent="0">
              <a:lnSpc>
                <a:spcPct val="150000"/>
              </a:lnSpc>
              <a:spcAft>
                <a:spcPts val="600"/>
              </a:spcAft>
              <a:buNone/>
            </a:pPr>
            <a:r>
              <a:rPr lang="en-CA" sz="4000" dirty="0">
                <a:solidFill>
                  <a:schemeClr val="accent3">
                    <a:lumMod val="75000"/>
                  </a:schemeClr>
                </a:solidFill>
              </a:rPr>
              <a:t>	Mid-Rise Built Form</a:t>
            </a:r>
          </a:p>
          <a:p>
            <a:pPr marL="0" indent="0">
              <a:lnSpc>
                <a:spcPct val="150000"/>
              </a:lnSpc>
              <a:spcAft>
                <a:spcPts val="600"/>
              </a:spcAft>
              <a:buNone/>
            </a:pPr>
            <a:r>
              <a:rPr lang="en-CA" sz="4000" dirty="0">
                <a:solidFill>
                  <a:schemeClr val="accent3">
                    <a:lumMod val="75000"/>
                  </a:schemeClr>
                </a:solidFill>
              </a:rPr>
              <a:t>	High-Rise Built Form</a:t>
            </a:r>
          </a:p>
        </p:txBody>
      </p:sp>
      <p:sp>
        <p:nvSpPr>
          <p:cNvPr id="10" name="Oval 9">
            <a:extLst>
              <a:ext uri="{FF2B5EF4-FFF2-40B4-BE49-F238E27FC236}">
                <a16:creationId xmlns:a16="http://schemas.microsoft.com/office/drawing/2014/main" id="{06492514-2EED-8097-F478-439F54B3CA7F}"/>
              </a:ext>
            </a:extLst>
          </p:cNvPr>
          <p:cNvSpPr/>
          <p:nvPr/>
        </p:nvSpPr>
        <p:spPr>
          <a:xfrm>
            <a:off x="19336470" y="14708290"/>
            <a:ext cx="1148861" cy="1078523"/>
          </a:xfrm>
          <a:prstGeom prst="ellipse">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Oval 10">
            <a:extLst>
              <a:ext uri="{FF2B5EF4-FFF2-40B4-BE49-F238E27FC236}">
                <a16:creationId xmlns:a16="http://schemas.microsoft.com/office/drawing/2014/main" id="{5757F586-7CBF-4255-4365-07CAE09A4D8A}"/>
              </a:ext>
            </a:extLst>
          </p:cNvPr>
          <p:cNvSpPr/>
          <p:nvPr/>
        </p:nvSpPr>
        <p:spPr>
          <a:xfrm>
            <a:off x="19336470" y="13387914"/>
            <a:ext cx="1148861" cy="1078523"/>
          </a:xfrm>
          <a:prstGeom prst="ellipse">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Oval 11">
            <a:extLst>
              <a:ext uri="{FF2B5EF4-FFF2-40B4-BE49-F238E27FC236}">
                <a16:creationId xmlns:a16="http://schemas.microsoft.com/office/drawing/2014/main" id="{DED01F3A-5C47-03CD-A894-663406CCA6F2}"/>
              </a:ext>
            </a:extLst>
          </p:cNvPr>
          <p:cNvSpPr/>
          <p:nvPr/>
        </p:nvSpPr>
        <p:spPr>
          <a:xfrm>
            <a:off x="19336470" y="16120307"/>
            <a:ext cx="1148861" cy="1078523"/>
          </a:xfrm>
          <a:prstGeom prst="ellipse">
            <a:avLst/>
          </a:prstGeom>
          <a:solidFill>
            <a:srgbClr val="00B05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Rectangle 17">
            <a:extLst>
              <a:ext uri="{FF2B5EF4-FFF2-40B4-BE49-F238E27FC236}">
                <a16:creationId xmlns:a16="http://schemas.microsoft.com/office/drawing/2014/main" id="{EA5BFA70-EB81-84A5-2682-D45711415033}"/>
              </a:ext>
            </a:extLst>
          </p:cNvPr>
          <p:cNvSpPr/>
          <p:nvPr/>
        </p:nvSpPr>
        <p:spPr>
          <a:xfrm>
            <a:off x="0" y="3950854"/>
            <a:ext cx="16931148" cy="14373298"/>
          </a:xfrm>
          <a:prstGeom prst="rect">
            <a:avLst/>
          </a:prstGeom>
          <a:solidFill>
            <a:srgbClr val="E4F2F6"/>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spcBef>
                <a:spcPts val="600"/>
              </a:spcBef>
            </a:pPr>
            <a:r>
              <a:rPr lang="en-CA" sz="4000" dirty="0">
                <a:solidFill>
                  <a:schemeClr val="accent3">
                    <a:lumMod val="75000"/>
                  </a:schemeClr>
                </a:solidFill>
                <a:effectLst/>
                <a:latin typeface="Arial" panose="020B0604020202020204" pitchFamily="34" charset="0"/>
                <a:ea typeface="Calibri" panose="020F0502020204030204" pitchFamily="34" charset="0"/>
              </a:rPr>
              <a:t>The Official Plan permits different built forms and densities throughout the Town. </a:t>
            </a:r>
            <a:r>
              <a:rPr lang="en-CA" sz="4000" dirty="0">
                <a:solidFill>
                  <a:schemeClr val="accent3">
                    <a:lumMod val="75000"/>
                  </a:schemeClr>
                </a:solidFill>
                <a:latin typeface="Arial" panose="020B0604020202020204" pitchFamily="34" charset="0"/>
                <a:ea typeface="Calibri" panose="020F0502020204030204" pitchFamily="34" charset="0"/>
              </a:rPr>
              <a:t>Generally, these built forms can be thought of as low-rise buildings, mid-rise buildings, and high-rise buildings. Examples of these built forms are shown below.</a:t>
            </a:r>
          </a:p>
          <a:p>
            <a:pPr lvl="1">
              <a:spcBef>
                <a:spcPts val="600"/>
              </a:spcBef>
            </a:pPr>
            <a:endParaRPr lang="en-CA" sz="4000" dirty="0">
              <a:solidFill>
                <a:schemeClr val="accent3">
                  <a:lumMod val="75000"/>
                </a:schemeClr>
              </a:solidFill>
              <a:latin typeface="Arial" panose="020B0604020202020204" pitchFamily="34" charset="0"/>
              <a:ea typeface="Calibri" panose="020F0502020204030204" pitchFamily="34" charset="0"/>
            </a:endParaRPr>
          </a:p>
          <a:p>
            <a:pPr lvl="1">
              <a:spcBef>
                <a:spcPts val="600"/>
              </a:spcBef>
            </a:pPr>
            <a:endParaRPr lang="en-CA" sz="4000" dirty="0">
              <a:solidFill>
                <a:schemeClr val="accent3">
                  <a:lumMod val="75000"/>
                </a:schemeClr>
              </a:solidFill>
              <a:latin typeface="Arial" panose="020B0604020202020204" pitchFamily="34" charset="0"/>
              <a:ea typeface="Calibri" panose="020F0502020204030204" pitchFamily="34" charset="0"/>
            </a:endParaRPr>
          </a:p>
          <a:p>
            <a:pPr lvl="1">
              <a:spcBef>
                <a:spcPts val="600"/>
              </a:spcBef>
            </a:pPr>
            <a:endParaRPr lang="en-CA" sz="4000" dirty="0">
              <a:solidFill>
                <a:schemeClr val="accent3">
                  <a:lumMod val="75000"/>
                </a:schemeClr>
              </a:solidFill>
              <a:latin typeface="Arial" panose="020B0604020202020204" pitchFamily="34" charset="0"/>
              <a:ea typeface="Calibri" panose="020F0502020204030204" pitchFamily="34" charset="0"/>
            </a:endParaRPr>
          </a:p>
          <a:p>
            <a:pPr lvl="1">
              <a:spcBef>
                <a:spcPts val="600"/>
              </a:spcBef>
            </a:pPr>
            <a:r>
              <a:rPr lang="en-CA" sz="4000" dirty="0">
                <a:solidFill>
                  <a:schemeClr val="accent3">
                    <a:lumMod val="75000"/>
                  </a:schemeClr>
                </a:solidFill>
                <a:latin typeface="Arial" panose="020B0604020202020204" pitchFamily="34" charset="0"/>
                <a:ea typeface="Calibri" panose="020F0502020204030204" pitchFamily="34" charset="0"/>
              </a:rPr>
              <a:t>		</a:t>
            </a:r>
          </a:p>
          <a:p>
            <a:pPr lvl="1">
              <a:spcBef>
                <a:spcPts val="600"/>
              </a:spcBef>
            </a:pPr>
            <a:endParaRPr lang="en-CA" sz="4000" dirty="0">
              <a:solidFill>
                <a:schemeClr val="accent3">
                  <a:lumMod val="75000"/>
                </a:schemeClr>
              </a:solidFill>
              <a:latin typeface="Arial" panose="020B0604020202020204" pitchFamily="34" charset="0"/>
              <a:ea typeface="Calibri" panose="020F0502020204030204" pitchFamily="34" charset="0"/>
            </a:endParaRPr>
          </a:p>
          <a:p>
            <a:pPr lvl="1">
              <a:spcBef>
                <a:spcPts val="600"/>
              </a:spcBef>
            </a:pPr>
            <a:endParaRPr lang="en-CA" sz="4000" dirty="0">
              <a:solidFill>
                <a:schemeClr val="accent3">
                  <a:lumMod val="75000"/>
                </a:schemeClr>
              </a:solidFill>
              <a:latin typeface="Arial" panose="020B0604020202020204" pitchFamily="34" charset="0"/>
              <a:ea typeface="Calibri" panose="020F0502020204030204" pitchFamily="34" charset="0"/>
            </a:endParaRPr>
          </a:p>
          <a:p>
            <a:pPr lvl="1">
              <a:spcBef>
                <a:spcPts val="600"/>
              </a:spcBef>
            </a:pPr>
            <a:endParaRPr lang="en-CA" sz="4000" dirty="0">
              <a:solidFill>
                <a:schemeClr val="accent3">
                  <a:lumMod val="75000"/>
                </a:schemeClr>
              </a:solidFill>
              <a:latin typeface="Arial" panose="020B0604020202020204" pitchFamily="34" charset="0"/>
              <a:ea typeface="Calibri" panose="020F0502020204030204" pitchFamily="34" charset="0"/>
            </a:endParaRPr>
          </a:p>
          <a:p>
            <a:pPr lvl="1">
              <a:spcBef>
                <a:spcPts val="600"/>
              </a:spcBef>
            </a:pPr>
            <a:r>
              <a:rPr lang="en-CA" sz="4000" dirty="0">
                <a:solidFill>
                  <a:schemeClr val="accent3">
                    <a:lumMod val="75000"/>
                  </a:schemeClr>
                </a:solidFill>
                <a:latin typeface="Arial" panose="020B0604020202020204" pitchFamily="34" charset="0"/>
                <a:ea typeface="Calibri" panose="020F0502020204030204" pitchFamily="34" charset="0"/>
              </a:rPr>
              <a:t>		</a:t>
            </a:r>
          </a:p>
          <a:p>
            <a:pPr lvl="1">
              <a:spcBef>
                <a:spcPts val="600"/>
              </a:spcBef>
            </a:pPr>
            <a:endParaRPr lang="en-CA" sz="4000" dirty="0">
              <a:solidFill>
                <a:schemeClr val="accent3">
                  <a:lumMod val="75000"/>
                </a:schemeClr>
              </a:solidFill>
              <a:latin typeface="Arial" panose="020B0604020202020204" pitchFamily="34" charset="0"/>
              <a:ea typeface="Calibri" panose="020F0502020204030204" pitchFamily="34" charset="0"/>
            </a:endParaRPr>
          </a:p>
          <a:p>
            <a:pPr lvl="1">
              <a:spcBef>
                <a:spcPts val="600"/>
              </a:spcBef>
            </a:pPr>
            <a:endParaRPr lang="en-CA" sz="4000" dirty="0">
              <a:solidFill>
                <a:schemeClr val="accent3">
                  <a:lumMod val="75000"/>
                </a:schemeClr>
              </a:solidFill>
              <a:latin typeface="Arial" panose="020B0604020202020204" pitchFamily="34" charset="0"/>
              <a:ea typeface="Calibri" panose="020F0502020204030204" pitchFamily="34" charset="0"/>
            </a:endParaRPr>
          </a:p>
          <a:p>
            <a:pPr lvl="1">
              <a:spcBef>
                <a:spcPts val="600"/>
              </a:spcBef>
            </a:pPr>
            <a:r>
              <a:rPr lang="en-CA" sz="4000" dirty="0">
                <a:solidFill>
                  <a:schemeClr val="accent3">
                    <a:lumMod val="75000"/>
                  </a:schemeClr>
                </a:solidFill>
                <a:latin typeface="Arial" panose="020B0604020202020204" pitchFamily="34" charset="0"/>
                <a:ea typeface="Calibri" panose="020F0502020204030204" pitchFamily="34" charset="0"/>
              </a:rPr>
              <a:t>		</a:t>
            </a:r>
          </a:p>
          <a:p>
            <a:pPr lvl="1">
              <a:spcBef>
                <a:spcPts val="600"/>
              </a:spcBef>
            </a:pPr>
            <a:endParaRPr lang="en-CA" sz="4000" dirty="0">
              <a:solidFill>
                <a:schemeClr val="accent3">
                  <a:lumMod val="75000"/>
                </a:schemeClr>
              </a:solidFill>
              <a:latin typeface="Arial" panose="020B0604020202020204" pitchFamily="34" charset="0"/>
              <a:ea typeface="Calibri" panose="020F0502020204030204" pitchFamily="34" charset="0"/>
            </a:endParaRPr>
          </a:p>
          <a:p>
            <a:pPr lvl="1">
              <a:spcBef>
                <a:spcPts val="600"/>
              </a:spcBef>
            </a:pPr>
            <a:endParaRPr lang="en-CA" sz="4000" dirty="0">
              <a:solidFill>
                <a:schemeClr val="accent3">
                  <a:lumMod val="75000"/>
                </a:schemeClr>
              </a:solidFill>
              <a:latin typeface="Arial" panose="020B0604020202020204" pitchFamily="34" charset="0"/>
              <a:cs typeface="Arial" panose="020B0604020202020204" pitchFamily="34" charset="0"/>
            </a:endParaRPr>
          </a:p>
          <a:p>
            <a:pPr lvl="1">
              <a:spcBef>
                <a:spcPts val="600"/>
              </a:spcBef>
            </a:pPr>
            <a:endParaRPr lang="en-CA" sz="7200" dirty="0">
              <a:solidFill>
                <a:schemeClr val="accent3">
                  <a:lumMod val="75000"/>
                </a:schemeClr>
              </a:solidFill>
              <a:latin typeface="Arial" panose="020B0604020202020204" pitchFamily="34" charset="0"/>
              <a:cs typeface="Arial" panose="020B0604020202020204" pitchFamily="34" charset="0"/>
            </a:endParaRPr>
          </a:p>
        </p:txBody>
      </p:sp>
      <p:sp>
        <p:nvSpPr>
          <p:cNvPr id="19" name="Rectangle 18">
            <a:extLst>
              <a:ext uri="{FF2B5EF4-FFF2-40B4-BE49-F238E27FC236}">
                <a16:creationId xmlns:a16="http://schemas.microsoft.com/office/drawing/2014/main" id="{515A97AF-B94D-832E-DFD8-C157AE67FAE1}"/>
              </a:ext>
            </a:extLst>
          </p:cNvPr>
          <p:cNvSpPr/>
          <p:nvPr/>
        </p:nvSpPr>
        <p:spPr>
          <a:xfrm>
            <a:off x="17845548" y="5091903"/>
            <a:ext cx="12754708" cy="7429193"/>
          </a:xfrm>
          <a:prstGeom prst="rect">
            <a:avLst/>
          </a:prstGeom>
          <a:solidFill>
            <a:srgbClr val="ABD6E3">
              <a:alpha val="32157"/>
            </a:srgb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spcBef>
                <a:spcPts val="600"/>
              </a:spcBef>
            </a:pPr>
            <a:r>
              <a:rPr lang="en-CA" dirty="0">
                <a:solidFill>
                  <a:schemeClr val="accent3">
                    <a:lumMod val="75000"/>
                  </a:schemeClr>
                </a:solidFill>
                <a:latin typeface="Arial" panose="020B0604020202020204" pitchFamily="34" charset="0"/>
                <a:cs typeface="Arial" panose="020B0604020202020204" pitchFamily="34" charset="0"/>
              </a:rPr>
              <a:t>Give</a:t>
            </a:r>
            <a:r>
              <a:rPr lang="en-CA" b="1" dirty="0">
                <a:solidFill>
                  <a:schemeClr val="accent3">
                    <a:lumMod val="75000"/>
                  </a:schemeClr>
                </a:solidFill>
                <a:latin typeface="Arial" panose="020B0604020202020204" pitchFamily="34" charset="0"/>
                <a:cs typeface="Arial" panose="020B0604020202020204" pitchFamily="34" charset="0"/>
              </a:rPr>
              <a:t> your </a:t>
            </a:r>
            <a:r>
              <a:rPr lang="en-CA" dirty="0">
                <a:solidFill>
                  <a:schemeClr val="accent3">
                    <a:lumMod val="75000"/>
                  </a:schemeClr>
                </a:solidFill>
                <a:latin typeface="Arial" panose="020B0604020202020204" pitchFamily="34" charset="0"/>
                <a:cs typeface="Arial" panose="020B0604020202020204" pitchFamily="34" charset="0"/>
              </a:rPr>
              <a:t>input!</a:t>
            </a:r>
          </a:p>
          <a:p>
            <a:pPr lvl="1">
              <a:spcBef>
                <a:spcPts val="600"/>
              </a:spcBef>
            </a:pPr>
            <a:endParaRPr lang="en-CA" b="1" dirty="0">
              <a:solidFill>
                <a:schemeClr val="accent3">
                  <a:lumMod val="75000"/>
                </a:schemeClr>
              </a:solidFill>
              <a:latin typeface="Arial" panose="020B0604020202020204" pitchFamily="34" charset="0"/>
              <a:cs typeface="Arial" panose="020B0604020202020204" pitchFamily="34" charset="0"/>
            </a:endParaRPr>
          </a:p>
          <a:p>
            <a:pPr lvl="1">
              <a:spcBef>
                <a:spcPts val="600"/>
              </a:spcBef>
            </a:pPr>
            <a:r>
              <a:rPr lang="en-CA" sz="3600" dirty="0">
                <a:solidFill>
                  <a:schemeClr val="accent3">
                    <a:lumMod val="75000"/>
                  </a:schemeClr>
                </a:solidFill>
                <a:latin typeface="Arial" panose="020B0604020202020204" pitchFamily="34" charset="0"/>
                <a:cs typeface="Arial" panose="020B0604020202020204" pitchFamily="34" charset="0"/>
              </a:rPr>
              <a:t>Each colour dot below matches different potential built forms as contemplated by the Official Plan, as shown to the left.</a:t>
            </a:r>
          </a:p>
          <a:p>
            <a:pPr lvl="1">
              <a:spcBef>
                <a:spcPts val="600"/>
              </a:spcBef>
            </a:pPr>
            <a:endParaRPr lang="en-CA" sz="3600" dirty="0">
              <a:solidFill>
                <a:schemeClr val="accent3">
                  <a:lumMod val="75000"/>
                </a:schemeClr>
              </a:solidFill>
              <a:latin typeface="Arial" panose="020B0604020202020204" pitchFamily="34" charset="0"/>
              <a:cs typeface="Arial" panose="020B0604020202020204" pitchFamily="34" charset="0"/>
            </a:endParaRPr>
          </a:p>
          <a:p>
            <a:pPr lvl="1">
              <a:spcBef>
                <a:spcPts val="600"/>
              </a:spcBef>
            </a:pPr>
            <a:r>
              <a:rPr lang="en-CA" sz="3600" dirty="0">
                <a:solidFill>
                  <a:schemeClr val="accent3">
                    <a:lumMod val="75000"/>
                  </a:schemeClr>
                </a:solidFill>
                <a:latin typeface="Arial" panose="020B0604020202020204" pitchFamily="34" charset="0"/>
                <a:cs typeface="Arial" panose="020B0604020202020204" pitchFamily="34" charset="0"/>
              </a:rPr>
              <a:t>Using the maps, please place coloured dots in areas where you think growth should be directed in Fort Erie.</a:t>
            </a:r>
          </a:p>
        </p:txBody>
      </p:sp>
      <p:pic>
        <p:nvPicPr>
          <p:cNvPr id="20" name="Picture 19" descr="A magnifying glass with graph&#10;&#10;Description automatically generated">
            <a:extLst>
              <a:ext uri="{FF2B5EF4-FFF2-40B4-BE49-F238E27FC236}">
                <a16:creationId xmlns:a16="http://schemas.microsoft.com/office/drawing/2014/main" id="{A265601B-57B8-9DED-DE65-B22B1A44FA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150252" y="11780775"/>
            <a:ext cx="2813591" cy="2813591"/>
          </a:xfrm>
          <a:prstGeom prst="rect">
            <a:avLst/>
          </a:prstGeom>
        </p:spPr>
      </p:pic>
      <p:sp>
        <p:nvSpPr>
          <p:cNvPr id="4" name="Rectangle: Rounded Corners 3">
            <a:extLst>
              <a:ext uri="{FF2B5EF4-FFF2-40B4-BE49-F238E27FC236}">
                <a16:creationId xmlns:a16="http://schemas.microsoft.com/office/drawing/2014/main" id="{58CA2911-895B-0170-4BF8-6022CB2FC207}"/>
              </a:ext>
            </a:extLst>
          </p:cNvPr>
          <p:cNvSpPr/>
          <p:nvPr/>
        </p:nvSpPr>
        <p:spPr>
          <a:xfrm>
            <a:off x="914400" y="7827350"/>
            <a:ext cx="4277032" cy="2813591"/>
          </a:xfrm>
          <a:prstGeom prst="roundRect">
            <a:avLst/>
          </a:prstGeom>
          <a:blipFill dpi="0" rotWithShape="1">
            <a:blip r:embed="rId3">
              <a:extLst>
                <a:ext uri="{28A0092B-C50C-407E-A947-70E740481C1C}">
                  <a14:useLocalDpi xmlns:a14="http://schemas.microsoft.com/office/drawing/2010/main" val="0"/>
                </a:ext>
              </a:extLst>
            </a:blip>
            <a:srcRect/>
            <a:stretch>
              <a:fillRect t="-671" b="-671"/>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Rounded Corners 4">
            <a:extLst>
              <a:ext uri="{FF2B5EF4-FFF2-40B4-BE49-F238E27FC236}">
                <a16:creationId xmlns:a16="http://schemas.microsoft.com/office/drawing/2014/main" id="{33368511-91F5-D3BD-AF56-BF69F2BCB540}"/>
              </a:ext>
            </a:extLst>
          </p:cNvPr>
          <p:cNvSpPr/>
          <p:nvPr/>
        </p:nvSpPr>
        <p:spPr>
          <a:xfrm>
            <a:off x="914400" y="10945742"/>
            <a:ext cx="4277032" cy="2445794"/>
          </a:xfrm>
          <a:prstGeom prst="roundRect">
            <a:avLst/>
          </a:prstGeom>
          <a:blipFill dpi="0" rotWithShape="1">
            <a:blip r:embed="rId4">
              <a:extLst>
                <a:ext uri="{28A0092B-C50C-407E-A947-70E740481C1C}">
                  <a14:useLocalDpi xmlns:a14="http://schemas.microsoft.com/office/drawing/2010/main" val="0"/>
                </a:ext>
              </a:extLst>
            </a:blip>
            <a:srcRect/>
            <a:stretch>
              <a:fillRect t="2495" b="-20766"/>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Rectangle: Rounded Corners 5">
            <a:extLst>
              <a:ext uri="{FF2B5EF4-FFF2-40B4-BE49-F238E27FC236}">
                <a16:creationId xmlns:a16="http://schemas.microsoft.com/office/drawing/2014/main" id="{94AE8910-ACF3-B4A8-C04E-20F648DFB7CA}"/>
              </a:ext>
            </a:extLst>
          </p:cNvPr>
          <p:cNvSpPr/>
          <p:nvPr/>
        </p:nvSpPr>
        <p:spPr>
          <a:xfrm>
            <a:off x="859182" y="14096632"/>
            <a:ext cx="4277032" cy="2813591"/>
          </a:xfrm>
          <a:prstGeom prst="roundRect">
            <a:avLst/>
          </a:prstGeom>
          <a:blipFill dpi="0" rotWithShape="1">
            <a:blip r:embed="rId5">
              <a:extLst>
                <a:ext uri="{28A0092B-C50C-407E-A947-70E740481C1C}">
                  <a14:useLocalDpi xmlns:a14="http://schemas.microsoft.com/office/drawing/2010/main" val="0"/>
                </a:ext>
              </a:extLst>
            </a:blip>
            <a:srcRect/>
            <a:stretch>
              <a:fillRect t="-671" b="-671"/>
            </a:stretch>
          </a:bli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TextBox 7">
            <a:extLst>
              <a:ext uri="{FF2B5EF4-FFF2-40B4-BE49-F238E27FC236}">
                <a16:creationId xmlns:a16="http://schemas.microsoft.com/office/drawing/2014/main" id="{5C2FD7DA-D079-C1DB-6F27-D0ACA8E02481}"/>
              </a:ext>
            </a:extLst>
          </p:cNvPr>
          <p:cNvSpPr txBox="1"/>
          <p:nvPr/>
        </p:nvSpPr>
        <p:spPr>
          <a:xfrm>
            <a:off x="5604387" y="8789087"/>
            <a:ext cx="10854813" cy="890115"/>
          </a:xfrm>
          <a:prstGeom prst="rect">
            <a:avLst/>
          </a:prstGeom>
          <a:noFill/>
        </p:spPr>
        <p:txBody>
          <a:bodyPr wrap="square" rtlCol="0">
            <a:spAutoFit/>
          </a:bodyPr>
          <a:lstStyle/>
          <a:p>
            <a:r>
              <a:rPr lang="en-CA" b="1" dirty="0">
                <a:solidFill>
                  <a:schemeClr val="accent3">
                    <a:lumMod val="75000"/>
                  </a:schemeClr>
                </a:solidFill>
                <a:latin typeface="Arial" panose="020B0604020202020204" pitchFamily="34" charset="0"/>
                <a:cs typeface="Arial" panose="020B0604020202020204" pitchFamily="34" charset="0"/>
              </a:rPr>
              <a:t>Low-rise Built Form (1-3 Storeys)</a:t>
            </a:r>
          </a:p>
        </p:txBody>
      </p:sp>
      <p:sp>
        <p:nvSpPr>
          <p:cNvPr id="9" name="TextBox 8">
            <a:extLst>
              <a:ext uri="{FF2B5EF4-FFF2-40B4-BE49-F238E27FC236}">
                <a16:creationId xmlns:a16="http://schemas.microsoft.com/office/drawing/2014/main" id="{1722A68B-6C34-3C0D-B7F4-89B04EFEC39E}"/>
              </a:ext>
            </a:extLst>
          </p:cNvPr>
          <p:cNvSpPr txBox="1"/>
          <p:nvPr/>
        </p:nvSpPr>
        <p:spPr>
          <a:xfrm>
            <a:off x="5604387" y="11821341"/>
            <a:ext cx="10854813" cy="890115"/>
          </a:xfrm>
          <a:prstGeom prst="rect">
            <a:avLst/>
          </a:prstGeom>
          <a:noFill/>
        </p:spPr>
        <p:txBody>
          <a:bodyPr wrap="square" rtlCol="0">
            <a:spAutoFit/>
          </a:bodyPr>
          <a:lstStyle/>
          <a:p>
            <a:r>
              <a:rPr lang="en-CA" b="1" dirty="0">
                <a:solidFill>
                  <a:schemeClr val="accent3">
                    <a:lumMod val="75000"/>
                  </a:schemeClr>
                </a:solidFill>
                <a:latin typeface="Arial" panose="020B0604020202020204" pitchFamily="34" charset="0"/>
                <a:cs typeface="Arial" panose="020B0604020202020204" pitchFamily="34" charset="0"/>
              </a:rPr>
              <a:t>Mid-rise Built Form (3-6 Storeys)</a:t>
            </a:r>
          </a:p>
        </p:txBody>
      </p:sp>
      <p:sp>
        <p:nvSpPr>
          <p:cNvPr id="13" name="TextBox 12">
            <a:extLst>
              <a:ext uri="{FF2B5EF4-FFF2-40B4-BE49-F238E27FC236}">
                <a16:creationId xmlns:a16="http://schemas.microsoft.com/office/drawing/2014/main" id="{8C48ADCA-3F28-C762-EB7F-F40DCBE76DA3}"/>
              </a:ext>
            </a:extLst>
          </p:cNvPr>
          <p:cNvSpPr txBox="1"/>
          <p:nvPr/>
        </p:nvSpPr>
        <p:spPr>
          <a:xfrm>
            <a:off x="5604387" y="15044737"/>
            <a:ext cx="10922894" cy="890115"/>
          </a:xfrm>
          <a:prstGeom prst="rect">
            <a:avLst/>
          </a:prstGeom>
          <a:noFill/>
        </p:spPr>
        <p:txBody>
          <a:bodyPr wrap="square" rtlCol="0">
            <a:spAutoFit/>
          </a:bodyPr>
          <a:lstStyle/>
          <a:p>
            <a:r>
              <a:rPr lang="en-CA" b="1" dirty="0">
                <a:solidFill>
                  <a:schemeClr val="accent3">
                    <a:lumMod val="75000"/>
                  </a:schemeClr>
                </a:solidFill>
                <a:latin typeface="Arial" panose="020B0604020202020204" pitchFamily="34" charset="0"/>
                <a:cs typeface="Arial" panose="020B0604020202020204" pitchFamily="34" charset="0"/>
              </a:rPr>
              <a:t>High-rise Built Form (6+ Storeys)</a:t>
            </a:r>
          </a:p>
        </p:txBody>
      </p:sp>
    </p:spTree>
    <p:extLst>
      <p:ext uri="{BB962C8B-B14F-4D97-AF65-F5344CB8AC3E}">
        <p14:creationId xmlns:p14="http://schemas.microsoft.com/office/powerpoint/2010/main" val="14526221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map of a city&#10;&#10;Description automatically generated">
            <a:extLst>
              <a:ext uri="{FF2B5EF4-FFF2-40B4-BE49-F238E27FC236}">
                <a16:creationId xmlns:a16="http://schemas.microsoft.com/office/drawing/2014/main" id="{2F3A9A04-5086-D80D-6641-9EFEB41B13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2918400" cy="21945600"/>
          </a:xfrm>
          <a:prstGeom prst="rect">
            <a:avLst/>
          </a:prstGeom>
        </p:spPr>
      </p:pic>
    </p:spTree>
    <p:extLst>
      <p:ext uri="{BB962C8B-B14F-4D97-AF65-F5344CB8AC3E}">
        <p14:creationId xmlns:p14="http://schemas.microsoft.com/office/powerpoint/2010/main" val="41929781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map of a neighborhood&#10;&#10;Description automatically generated">
            <a:extLst>
              <a:ext uri="{FF2B5EF4-FFF2-40B4-BE49-F238E27FC236}">
                <a16:creationId xmlns:a16="http://schemas.microsoft.com/office/drawing/2014/main" id="{C0EE42FC-A8BC-164F-A190-F2E3B3604D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2918400" cy="21945600"/>
          </a:xfrm>
          <a:prstGeom prst="rect">
            <a:avLst/>
          </a:prstGeom>
        </p:spPr>
      </p:pic>
    </p:spTree>
    <p:extLst>
      <p:ext uri="{BB962C8B-B14F-4D97-AF65-F5344CB8AC3E}">
        <p14:creationId xmlns:p14="http://schemas.microsoft.com/office/powerpoint/2010/main" val="32765287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map of a city&#10;&#10;Description automatically generated">
            <a:extLst>
              <a:ext uri="{FF2B5EF4-FFF2-40B4-BE49-F238E27FC236}">
                <a16:creationId xmlns:a16="http://schemas.microsoft.com/office/drawing/2014/main" id="{B24ACE2C-72C0-1599-13DB-162DFF16E5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2918400" cy="21945600"/>
          </a:xfrm>
          <a:prstGeom prst="rect">
            <a:avLst/>
          </a:prstGeom>
        </p:spPr>
      </p:pic>
    </p:spTree>
    <p:extLst>
      <p:ext uri="{BB962C8B-B14F-4D97-AF65-F5344CB8AC3E}">
        <p14:creationId xmlns:p14="http://schemas.microsoft.com/office/powerpoint/2010/main" val="4021763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map of a city&#10;&#10;Description automatically generated">
            <a:extLst>
              <a:ext uri="{FF2B5EF4-FFF2-40B4-BE49-F238E27FC236}">
                <a16:creationId xmlns:a16="http://schemas.microsoft.com/office/drawing/2014/main" id="{43A84EFE-8751-7209-677C-D765B7F278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32918400" cy="21945600"/>
          </a:xfrm>
          <a:prstGeom prst="rect">
            <a:avLst/>
          </a:prstGeom>
        </p:spPr>
      </p:pic>
    </p:spTree>
    <p:extLst>
      <p:ext uri="{BB962C8B-B14F-4D97-AF65-F5344CB8AC3E}">
        <p14:creationId xmlns:p14="http://schemas.microsoft.com/office/powerpoint/2010/main" val="32141179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BC5B1-63BB-93C1-C685-1A4A384D5258}"/>
              </a:ext>
            </a:extLst>
          </p:cNvPr>
          <p:cNvSpPr>
            <a:spLocks noGrp="1"/>
          </p:cNvSpPr>
          <p:nvPr>
            <p:ph type="title"/>
          </p:nvPr>
        </p:nvSpPr>
        <p:spPr/>
        <p:txBody>
          <a:bodyPr>
            <a:normAutofit/>
          </a:bodyPr>
          <a:lstStyle/>
          <a:p>
            <a:r>
              <a:rPr lang="en-CA" sz="10000" dirty="0"/>
              <a:t>What is an Official Plan? </a:t>
            </a:r>
          </a:p>
        </p:txBody>
      </p:sp>
      <p:sp>
        <p:nvSpPr>
          <p:cNvPr id="3" name="Content Placeholder 2">
            <a:extLst>
              <a:ext uri="{FF2B5EF4-FFF2-40B4-BE49-F238E27FC236}">
                <a16:creationId xmlns:a16="http://schemas.microsoft.com/office/drawing/2014/main" id="{2A73335E-5708-9C0C-5846-3498CB56BF1B}"/>
              </a:ext>
            </a:extLst>
          </p:cNvPr>
          <p:cNvSpPr>
            <a:spLocks noGrp="1"/>
          </p:cNvSpPr>
          <p:nvPr>
            <p:ph idx="1"/>
          </p:nvPr>
        </p:nvSpPr>
        <p:spPr>
          <a:xfrm>
            <a:off x="8057332" y="4634212"/>
            <a:ext cx="6222821" cy="7671547"/>
          </a:xfrm>
        </p:spPr>
        <p:txBody>
          <a:bodyPr>
            <a:noAutofit/>
          </a:bodyPr>
          <a:lstStyle/>
          <a:p>
            <a:pPr marL="0" indent="0">
              <a:buNone/>
            </a:pPr>
            <a:r>
              <a:rPr lang="en-CA" sz="3600" dirty="0"/>
              <a:t>An </a:t>
            </a:r>
            <a:r>
              <a:rPr lang="en-CA" sz="3600" b="1" dirty="0">
                <a:solidFill>
                  <a:srgbClr val="098AB0"/>
                </a:solidFill>
              </a:rPr>
              <a:t>Official Plan </a:t>
            </a:r>
            <a:r>
              <a:rPr lang="en-CA" sz="3600" dirty="0"/>
              <a:t>is a strategic land use planning policy document that contains goals, objectives, and policies that work together to shape development and guide land use planning decisions. In other words, the Official Plan helps to shape our communities and make them great places to live, work, and play.</a:t>
            </a:r>
          </a:p>
        </p:txBody>
      </p:sp>
      <p:sp>
        <p:nvSpPr>
          <p:cNvPr id="5" name="Rectangle 4">
            <a:extLst>
              <a:ext uri="{FF2B5EF4-FFF2-40B4-BE49-F238E27FC236}">
                <a16:creationId xmlns:a16="http://schemas.microsoft.com/office/drawing/2014/main" id="{AF762B84-1365-379C-D5CD-B58011D166C6}"/>
              </a:ext>
            </a:extLst>
          </p:cNvPr>
          <p:cNvSpPr/>
          <p:nvPr/>
        </p:nvSpPr>
        <p:spPr>
          <a:xfrm>
            <a:off x="1190350" y="4414639"/>
            <a:ext cx="6222821" cy="810275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4" name="Picture 3">
            <a:extLst>
              <a:ext uri="{FF2B5EF4-FFF2-40B4-BE49-F238E27FC236}">
                <a16:creationId xmlns:a16="http://schemas.microsoft.com/office/drawing/2014/main" id="{8AC7502D-9E77-D15B-004D-22AA856D3104}"/>
              </a:ext>
            </a:extLst>
          </p:cNvPr>
          <p:cNvPicPr>
            <a:picLocks noChangeAspect="1"/>
          </p:cNvPicPr>
          <p:nvPr/>
        </p:nvPicPr>
        <p:blipFill>
          <a:blip r:embed="rId2"/>
          <a:stretch>
            <a:fillRect/>
          </a:stretch>
        </p:blipFill>
        <p:spPr>
          <a:xfrm>
            <a:off x="1475283" y="4626277"/>
            <a:ext cx="5652954" cy="7679482"/>
          </a:xfrm>
          <a:prstGeom prst="rect">
            <a:avLst/>
          </a:prstGeom>
          <a:ln>
            <a:noFill/>
          </a:ln>
          <a:effectLst>
            <a:outerShdw blurRad="254000" dist="101600" dir="2700000" algn="tl" rotWithShape="0">
              <a:srgbClr val="333333">
                <a:alpha val="23000"/>
              </a:srgbClr>
            </a:outerShdw>
          </a:effectLst>
        </p:spPr>
      </p:pic>
      <p:sp>
        <p:nvSpPr>
          <p:cNvPr id="6" name="Rectangle 5">
            <a:extLst>
              <a:ext uri="{FF2B5EF4-FFF2-40B4-BE49-F238E27FC236}">
                <a16:creationId xmlns:a16="http://schemas.microsoft.com/office/drawing/2014/main" id="{7926FB36-D3B2-0E2F-674D-89E1A8D6E6A7}"/>
              </a:ext>
            </a:extLst>
          </p:cNvPr>
          <p:cNvSpPr/>
          <p:nvPr/>
        </p:nvSpPr>
        <p:spPr>
          <a:xfrm>
            <a:off x="0" y="14516477"/>
            <a:ext cx="20769943" cy="5080762"/>
          </a:xfrm>
          <a:prstGeom prst="rect">
            <a:avLst/>
          </a:prstGeom>
          <a:solidFill>
            <a:srgbClr val="E4F2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r>
              <a:rPr lang="en-CA" sz="3600" dirty="0">
                <a:solidFill>
                  <a:schemeClr val="accent4">
                    <a:lumMod val="75000"/>
                  </a:schemeClr>
                </a:solidFill>
                <a:latin typeface="Arial" panose="020B0604020202020204" pitchFamily="34" charset="0"/>
                <a:cs typeface="Arial" panose="020B0604020202020204" pitchFamily="34" charset="0"/>
              </a:rPr>
              <a:t>An Official Plan is required to be consistent with the Provincial Policy Statement (PPS) and conform with all applicable Provincial and Regional plans and policies.</a:t>
            </a:r>
          </a:p>
          <a:p>
            <a:pPr lvl="1"/>
            <a:endParaRPr lang="en-CA" sz="3600" dirty="0">
              <a:solidFill>
                <a:schemeClr val="accent4">
                  <a:lumMod val="75000"/>
                </a:schemeClr>
              </a:solidFill>
              <a:latin typeface="Arial" panose="020B0604020202020204" pitchFamily="34" charset="0"/>
              <a:cs typeface="Arial" panose="020B0604020202020204" pitchFamily="34" charset="0"/>
            </a:endParaRPr>
          </a:p>
          <a:p>
            <a:pPr lvl="1"/>
            <a:r>
              <a:rPr lang="en-CA" sz="3600" dirty="0">
                <a:solidFill>
                  <a:schemeClr val="accent4">
                    <a:lumMod val="75000"/>
                  </a:schemeClr>
                </a:solidFill>
                <a:latin typeface="Arial" panose="020B0604020202020204" pitchFamily="34" charset="0"/>
                <a:cs typeface="Arial" panose="020B0604020202020204" pitchFamily="34" charset="0"/>
              </a:rPr>
              <a:t>The Official Plan Review also creates an opportunity to consider the changing local context and ensure that the evolving needs and priorities of the community are met. </a:t>
            </a:r>
          </a:p>
          <a:p>
            <a:pPr lvl="1"/>
            <a:endParaRPr lang="en-CA" sz="3600" dirty="0">
              <a:solidFill>
                <a:schemeClr val="accent4">
                  <a:lumMod val="75000"/>
                </a:schemeClr>
              </a:solidFill>
              <a:latin typeface="Arial" panose="020B0604020202020204" pitchFamily="34" charset="0"/>
              <a:cs typeface="Arial" panose="020B0604020202020204" pitchFamily="34" charset="0"/>
            </a:endParaRPr>
          </a:p>
          <a:p>
            <a:pPr lvl="1"/>
            <a:r>
              <a:rPr lang="en-CA" sz="3600" dirty="0">
                <a:solidFill>
                  <a:schemeClr val="accent4">
                    <a:lumMod val="75000"/>
                  </a:schemeClr>
                </a:solidFill>
                <a:latin typeface="Arial" panose="020B0604020202020204" pitchFamily="34" charset="0"/>
                <a:cs typeface="Arial" panose="020B0604020202020204" pitchFamily="34" charset="0"/>
              </a:rPr>
              <a:t>The Town’s updated Official Plan will establish a new vision and supporting policy framework for how growth and change will be managed over the next 25+ years.</a:t>
            </a:r>
          </a:p>
        </p:txBody>
      </p:sp>
      <p:sp>
        <p:nvSpPr>
          <p:cNvPr id="7" name="Rectangle 6">
            <a:extLst>
              <a:ext uri="{FF2B5EF4-FFF2-40B4-BE49-F238E27FC236}">
                <a16:creationId xmlns:a16="http://schemas.microsoft.com/office/drawing/2014/main" id="{7DFA4079-8F77-9043-70C8-15B0C5F89AF5}"/>
              </a:ext>
            </a:extLst>
          </p:cNvPr>
          <p:cNvSpPr/>
          <p:nvPr/>
        </p:nvSpPr>
        <p:spPr>
          <a:xfrm>
            <a:off x="14924314" y="3643653"/>
            <a:ext cx="17994086" cy="309079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r>
              <a:rPr lang="en-CA" sz="3600" dirty="0">
                <a:solidFill>
                  <a:schemeClr val="tx1"/>
                </a:solidFill>
                <a:latin typeface="Arial" panose="020B0604020202020204" pitchFamily="34" charset="0"/>
                <a:cs typeface="Arial" panose="020B0604020202020204" pitchFamily="34" charset="0"/>
              </a:rPr>
              <a:t>The </a:t>
            </a:r>
            <a:r>
              <a:rPr lang="en-CA" sz="3600" b="1" dirty="0">
                <a:solidFill>
                  <a:srgbClr val="098AB0"/>
                </a:solidFill>
                <a:latin typeface="Arial" panose="020B0604020202020204" pitchFamily="34" charset="0"/>
                <a:cs typeface="Arial" panose="020B0604020202020204" pitchFamily="34" charset="0"/>
              </a:rPr>
              <a:t>Town’s current Official Plan </a:t>
            </a:r>
            <a:r>
              <a:rPr lang="en-CA" sz="3600" dirty="0">
                <a:solidFill>
                  <a:schemeClr val="tx1"/>
                </a:solidFill>
                <a:latin typeface="Arial" panose="020B0604020202020204" pitchFamily="34" charset="0"/>
                <a:cs typeface="Arial" panose="020B0604020202020204" pitchFamily="34" charset="0"/>
              </a:rPr>
              <a:t>was approved in 2011. It provides direction on matters such as what types of land uses are permitted and where, housing, economic development, agriculture, and protecting the natural environment, among others. There are two main components to the Official Plan: the policies and the schedules.</a:t>
            </a:r>
          </a:p>
        </p:txBody>
      </p:sp>
      <p:sp>
        <p:nvSpPr>
          <p:cNvPr id="8" name="TextBox 7">
            <a:extLst>
              <a:ext uri="{FF2B5EF4-FFF2-40B4-BE49-F238E27FC236}">
                <a16:creationId xmlns:a16="http://schemas.microsoft.com/office/drawing/2014/main" id="{63B9550B-DC4B-C36E-B81A-42892876386B}"/>
              </a:ext>
            </a:extLst>
          </p:cNvPr>
          <p:cNvSpPr txBox="1"/>
          <p:nvPr/>
        </p:nvSpPr>
        <p:spPr>
          <a:xfrm>
            <a:off x="16459200" y="6852431"/>
            <a:ext cx="7151915" cy="7124002"/>
          </a:xfrm>
          <a:prstGeom prst="rect">
            <a:avLst/>
          </a:prstGeom>
          <a:noFill/>
          <a:ln w="57150">
            <a:solidFill>
              <a:schemeClr val="accent1"/>
            </a:solidFill>
          </a:ln>
        </p:spPr>
        <p:txBody>
          <a:bodyPr wrap="square" lIns="182880" tIns="182880" rIns="182880" bIns="182880">
            <a:noAutofit/>
          </a:bodyPr>
          <a:lstStyle/>
          <a:p>
            <a:pPr algn="ctr">
              <a:lnSpc>
                <a:spcPct val="91000"/>
              </a:lnSpc>
              <a:spcAft>
                <a:spcPts val="600"/>
              </a:spcAft>
            </a:pPr>
            <a:r>
              <a:rPr lang="en-CA" sz="3600" b="1" dirty="0">
                <a:solidFill>
                  <a:srgbClr val="098AB0"/>
                </a:solidFill>
                <a:latin typeface="Arial" panose="020B0604020202020204" pitchFamily="34" charset="0"/>
                <a:cs typeface="Arial" panose="020B0604020202020204" pitchFamily="34" charset="0"/>
              </a:rPr>
              <a:t>The Official Plan establishes policies related to:</a:t>
            </a:r>
          </a:p>
          <a:p>
            <a:pPr marL="571500" indent="-571500">
              <a:lnSpc>
                <a:spcPct val="94000"/>
              </a:lnSpc>
              <a:spcAft>
                <a:spcPts val="600"/>
              </a:spcAft>
              <a:buFont typeface="Arial" panose="020B0604020202020204" pitchFamily="34" charset="0"/>
              <a:buChar char="•"/>
            </a:pPr>
            <a:r>
              <a:rPr lang="en-CA" sz="3600" dirty="0">
                <a:latin typeface="Arial" panose="020B0604020202020204" pitchFamily="34" charset="0"/>
                <a:cs typeface="Arial" panose="020B0604020202020204" pitchFamily="34" charset="0"/>
              </a:rPr>
              <a:t>Managing development;</a:t>
            </a:r>
          </a:p>
          <a:p>
            <a:pPr marL="571500" indent="-571500">
              <a:lnSpc>
                <a:spcPct val="94000"/>
              </a:lnSpc>
              <a:spcAft>
                <a:spcPts val="600"/>
              </a:spcAft>
              <a:buFont typeface="Arial" panose="020B0604020202020204" pitchFamily="34" charset="0"/>
              <a:buChar char="•"/>
            </a:pPr>
            <a:r>
              <a:rPr lang="en-CA" sz="3600" dirty="0">
                <a:latin typeface="Arial" panose="020B0604020202020204" pitchFamily="34" charset="0"/>
                <a:cs typeface="Arial" panose="020B0604020202020204" pitchFamily="34" charset="0"/>
              </a:rPr>
              <a:t>Housing and employment;</a:t>
            </a:r>
          </a:p>
          <a:p>
            <a:pPr marL="571500" indent="-571500">
              <a:lnSpc>
                <a:spcPct val="94000"/>
              </a:lnSpc>
              <a:spcAft>
                <a:spcPts val="600"/>
              </a:spcAft>
              <a:buFont typeface="Arial" panose="020B0604020202020204" pitchFamily="34" charset="0"/>
              <a:buChar char="•"/>
            </a:pPr>
            <a:r>
              <a:rPr lang="en-CA" sz="3600" dirty="0">
                <a:latin typeface="Arial" panose="020B0604020202020204" pitchFamily="34" charset="0"/>
                <a:cs typeface="Arial" panose="020B0604020202020204" pitchFamily="34" charset="0"/>
              </a:rPr>
              <a:t>Agriculture;</a:t>
            </a:r>
          </a:p>
          <a:p>
            <a:pPr marL="571500" indent="-571500">
              <a:lnSpc>
                <a:spcPct val="94000"/>
              </a:lnSpc>
              <a:spcAft>
                <a:spcPts val="600"/>
              </a:spcAft>
              <a:buFont typeface="Arial" panose="020B0604020202020204" pitchFamily="34" charset="0"/>
              <a:buChar char="•"/>
            </a:pPr>
            <a:r>
              <a:rPr lang="en-CA" sz="3600" dirty="0">
                <a:latin typeface="Arial" panose="020B0604020202020204" pitchFamily="34" charset="0"/>
                <a:cs typeface="Arial" panose="020B0604020202020204" pitchFamily="34" charset="0"/>
              </a:rPr>
              <a:t>Protecting the environment;</a:t>
            </a:r>
          </a:p>
          <a:p>
            <a:pPr marL="571500" indent="-571500">
              <a:lnSpc>
                <a:spcPct val="94000"/>
              </a:lnSpc>
              <a:spcAft>
                <a:spcPts val="600"/>
              </a:spcAft>
              <a:buFont typeface="Arial" panose="020B0604020202020204" pitchFamily="34" charset="0"/>
              <a:buChar char="•"/>
            </a:pPr>
            <a:r>
              <a:rPr lang="en-CA" sz="3600" dirty="0">
                <a:latin typeface="Arial" panose="020B0604020202020204" pitchFamily="34" charset="0"/>
                <a:cs typeface="Arial" panose="020B0604020202020204" pitchFamily="34" charset="0"/>
              </a:rPr>
              <a:t>Roads and transportation; </a:t>
            </a:r>
          </a:p>
          <a:p>
            <a:pPr marL="571500" indent="-571500">
              <a:lnSpc>
                <a:spcPct val="94000"/>
              </a:lnSpc>
              <a:spcAft>
                <a:spcPts val="600"/>
              </a:spcAft>
              <a:buFont typeface="Arial" panose="020B0604020202020204" pitchFamily="34" charset="0"/>
              <a:buChar char="•"/>
            </a:pPr>
            <a:r>
              <a:rPr lang="en-CA" sz="3600" dirty="0">
                <a:latin typeface="Arial" panose="020B0604020202020204" pitchFamily="34" charset="0"/>
                <a:cs typeface="Arial" panose="020B0604020202020204" pitchFamily="34" charset="0"/>
              </a:rPr>
              <a:t>Archaeological resources and built heritage; </a:t>
            </a:r>
          </a:p>
          <a:p>
            <a:pPr marL="571500" indent="-571500">
              <a:lnSpc>
                <a:spcPct val="94000"/>
              </a:lnSpc>
              <a:spcAft>
                <a:spcPts val="600"/>
              </a:spcAft>
              <a:buFont typeface="Arial" panose="020B0604020202020204" pitchFamily="34" charset="0"/>
              <a:buChar char="•"/>
            </a:pPr>
            <a:r>
              <a:rPr lang="en-CA" sz="3600" dirty="0">
                <a:latin typeface="Arial" panose="020B0604020202020204" pitchFamily="34" charset="0"/>
                <a:cs typeface="Arial" panose="020B0604020202020204" pitchFamily="34" charset="0"/>
              </a:rPr>
              <a:t>Aggregate and petroleum resources; and, </a:t>
            </a:r>
          </a:p>
          <a:p>
            <a:pPr marL="571500" indent="-571500">
              <a:lnSpc>
                <a:spcPct val="94000"/>
              </a:lnSpc>
              <a:spcAft>
                <a:spcPts val="600"/>
              </a:spcAft>
              <a:buFont typeface="Arial" panose="020B0604020202020204" pitchFamily="34" charset="0"/>
              <a:buChar char="•"/>
            </a:pPr>
            <a:r>
              <a:rPr lang="en-CA" sz="3600" dirty="0">
                <a:latin typeface="Arial" panose="020B0604020202020204" pitchFamily="34" charset="0"/>
                <a:cs typeface="Arial" panose="020B0604020202020204" pitchFamily="34" charset="0"/>
              </a:rPr>
              <a:t>Implementation of the policies.</a:t>
            </a:r>
          </a:p>
          <a:p>
            <a:pPr>
              <a:lnSpc>
                <a:spcPct val="94000"/>
              </a:lnSpc>
              <a:spcAft>
                <a:spcPts val="600"/>
              </a:spcAft>
            </a:pPr>
            <a:endParaRPr lang="en-CA" sz="3200"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50CA4043-7FC2-51CF-4BCB-AF4ED7BC205B}"/>
              </a:ext>
            </a:extLst>
          </p:cNvPr>
          <p:cNvSpPr txBox="1"/>
          <p:nvPr/>
        </p:nvSpPr>
        <p:spPr>
          <a:xfrm>
            <a:off x="24421013" y="6852432"/>
            <a:ext cx="7151915" cy="7047057"/>
          </a:xfrm>
          <a:prstGeom prst="rect">
            <a:avLst/>
          </a:prstGeom>
          <a:noFill/>
          <a:ln w="57150">
            <a:solidFill>
              <a:schemeClr val="accent1"/>
            </a:solidFill>
          </a:ln>
        </p:spPr>
        <p:txBody>
          <a:bodyPr wrap="square" lIns="182880" tIns="182880" rIns="182880" bIns="182880">
            <a:spAutoFit/>
          </a:bodyPr>
          <a:lstStyle/>
          <a:p>
            <a:pPr algn="ctr">
              <a:lnSpc>
                <a:spcPct val="91000"/>
              </a:lnSpc>
              <a:spcAft>
                <a:spcPts val="600"/>
              </a:spcAft>
            </a:pPr>
            <a:r>
              <a:rPr lang="en-CA" sz="3600" b="1" dirty="0">
                <a:solidFill>
                  <a:srgbClr val="098AB0"/>
                </a:solidFill>
                <a:latin typeface="Arial" panose="020B0604020202020204" pitchFamily="34" charset="0"/>
                <a:cs typeface="Arial" panose="020B0604020202020204" pitchFamily="34" charset="0"/>
              </a:rPr>
              <a:t>The Official Plan schedules show:</a:t>
            </a:r>
          </a:p>
          <a:p>
            <a:pPr marL="571500" indent="-571500">
              <a:lnSpc>
                <a:spcPct val="94000"/>
              </a:lnSpc>
              <a:spcAft>
                <a:spcPts val="600"/>
              </a:spcAft>
              <a:buFont typeface="Arial" panose="020B0604020202020204" pitchFamily="34" charset="0"/>
              <a:buChar char="•"/>
            </a:pPr>
            <a:r>
              <a:rPr lang="en-CA" sz="3600" dirty="0">
                <a:latin typeface="Arial" panose="020B0604020202020204" pitchFamily="34" charset="0"/>
                <a:cs typeface="Arial" panose="020B0604020202020204" pitchFamily="34" charset="0"/>
              </a:rPr>
              <a:t>Where the policies of the Official Plan apply;</a:t>
            </a:r>
          </a:p>
          <a:p>
            <a:pPr marL="571500" indent="-571500">
              <a:lnSpc>
                <a:spcPct val="94000"/>
              </a:lnSpc>
              <a:spcAft>
                <a:spcPts val="600"/>
              </a:spcAft>
              <a:buFont typeface="Arial" panose="020B0604020202020204" pitchFamily="34" charset="0"/>
              <a:buChar char="•"/>
            </a:pPr>
            <a:r>
              <a:rPr lang="en-CA" sz="3600" dirty="0">
                <a:latin typeface="Arial" panose="020B0604020202020204" pitchFamily="34" charset="0"/>
                <a:cs typeface="Arial" panose="020B0604020202020204" pitchFamily="34" charset="0"/>
              </a:rPr>
              <a:t>Where certain land uses are permitted;</a:t>
            </a:r>
          </a:p>
          <a:p>
            <a:pPr marL="571500" indent="-571500">
              <a:lnSpc>
                <a:spcPct val="94000"/>
              </a:lnSpc>
              <a:spcAft>
                <a:spcPts val="600"/>
              </a:spcAft>
              <a:buFont typeface="Arial" panose="020B0604020202020204" pitchFamily="34" charset="0"/>
              <a:buChar char="•"/>
            </a:pPr>
            <a:r>
              <a:rPr lang="en-CA" sz="3600" dirty="0">
                <a:latin typeface="Arial" panose="020B0604020202020204" pitchFamily="34" charset="0"/>
                <a:cs typeface="Arial" panose="020B0604020202020204" pitchFamily="34" charset="0"/>
              </a:rPr>
              <a:t>Agricultural system;</a:t>
            </a:r>
          </a:p>
          <a:p>
            <a:pPr marL="571500" indent="-571500">
              <a:lnSpc>
                <a:spcPct val="94000"/>
              </a:lnSpc>
              <a:spcAft>
                <a:spcPts val="600"/>
              </a:spcAft>
              <a:buFont typeface="Arial" panose="020B0604020202020204" pitchFamily="34" charset="0"/>
              <a:buChar char="•"/>
            </a:pPr>
            <a:r>
              <a:rPr lang="en-CA" sz="3600" dirty="0">
                <a:latin typeface="Arial" panose="020B0604020202020204" pitchFamily="34" charset="0"/>
                <a:cs typeface="Arial" panose="020B0604020202020204" pitchFamily="34" charset="0"/>
              </a:rPr>
              <a:t>Transportation and connectivity;</a:t>
            </a:r>
          </a:p>
          <a:p>
            <a:pPr marL="571500" indent="-571500">
              <a:lnSpc>
                <a:spcPct val="94000"/>
              </a:lnSpc>
              <a:spcAft>
                <a:spcPts val="600"/>
              </a:spcAft>
              <a:buFont typeface="Arial" panose="020B0604020202020204" pitchFamily="34" charset="0"/>
              <a:buChar char="•"/>
            </a:pPr>
            <a:r>
              <a:rPr lang="en-CA" sz="3600" dirty="0">
                <a:latin typeface="Arial" panose="020B0604020202020204" pitchFamily="34" charset="0"/>
                <a:cs typeface="Arial" panose="020B0604020202020204" pitchFamily="34" charset="0"/>
              </a:rPr>
              <a:t>Natural environment system; and,</a:t>
            </a:r>
          </a:p>
          <a:p>
            <a:pPr marL="571500" indent="-571500">
              <a:lnSpc>
                <a:spcPct val="94000"/>
              </a:lnSpc>
              <a:spcAft>
                <a:spcPts val="600"/>
              </a:spcAft>
              <a:buFont typeface="Arial" panose="020B0604020202020204" pitchFamily="34" charset="0"/>
              <a:buChar char="•"/>
            </a:pPr>
            <a:r>
              <a:rPr lang="en-CA" sz="3600" dirty="0">
                <a:latin typeface="Arial" panose="020B0604020202020204" pitchFamily="34" charset="0"/>
                <a:cs typeface="Arial" panose="020B0604020202020204" pitchFamily="34" charset="0"/>
              </a:rPr>
              <a:t>Cultural heritage resources.</a:t>
            </a:r>
          </a:p>
        </p:txBody>
      </p:sp>
    </p:spTree>
    <p:extLst>
      <p:ext uri="{BB962C8B-B14F-4D97-AF65-F5344CB8AC3E}">
        <p14:creationId xmlns:p14="http://schemas.microsoft.com/office/powerpoint/2010/main" val="548025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01C8D-F918-58CA-50A0-BCA0AE239072}"/>
              </a:ext>
            </a:extLst>
          </p:cNvPr>
          <p:cNvSpPr>
            <a:spLocks noGrp="1"/>
          </p:cNvSpPr>
          <p:nvPr>
            <p:ph type="title"/>
          </p:nvPr>
        </p:nvSpPr>
        <p:spPr/>
        <p:txBody>
          <a:bodyPr>
            <a:normAutofit/>
          </a:bodyPr>
          <a:lstStyle/>
          <a:p>
            <a:r>
              <a:rPr lang="en-CA" sz="10000" dirty="0"/>
              <a:t>Housing in Fort Erie</a:t>
            </a:r>
          </a:p>
        </p:txBody>
      </p:sp>
      <p:sp>
        <p:nvSpPr>
          <p:cNvPr id="3" name="Content Placeholder 2">
            <a:extLst>
              <a:ext uri="{FF2B5EF4-FFF2-40B4-BE49-F238E27FC236}">
                <a16:creationId xmlns:a16="http://schemas.microsoft.com/office/drawing/2014/main" id="{1F16352B-6258-4303-2319-437F5C569655}"/>
              </a:ext>
            </a:extLst>
          </p:cNvPr>
          <p:cNvSpPr>
            <a:spLocks noGrp="1"/>
          </p:cNvSpPr>
          <p:nvPr>
            <p:ph idx="1"/>
          </p:nvPr>
        </p:nvSpPr>
        <p:spPr>
          <a:xfrm>
            <a:off x="1190350" y="2572969"/>
            <a:ext cx="29758573" cy="1992255"/>
          </a:xfrm>
        </p:spPr>
        <p:txBody>
          <a:bodyPr numCol="1" anchor="t" anchorCtr="0">
            <a:normAutofit lnSpcReduction="10000"/>
          </a:bodyPr>
          <a:lstStyle/>
          <a:p>
            <a:pPr marL="0" indent="0">
              <a:lnSpc>
                <a:spcPct val="100000"/>
              </a:lnSpc>
              <a:spcBef>
                <a:spcPts val="0"/>
              </a:spcBef>
              <a:buNone/>
            </a:pPr>
            <a:r>
              <a:rPr lang="en-CA" sz="4400" dirty="0">
                <a:solidFill>
                  <a:srgbClr val="098AB0"/>
                </a:solidFill>
              </a:rPr>
              <a:t>The Town has completed a Housing Needs Assessment that identifies several local housing priorities. The Housing Needs Assessment highlights important findings on what is driving housing demand, as well as what housing gaps exist, as presented below. </a:t>
            </a:r>
          </a:p>
        </p:txBody>
      </p:sp>
      <p:sp>
        <p:nvSpPr>
          <p:cNvPr id="12" name="Rectangle 11">
            <a:extLst>
              <a:ext uri="{FF2B5EF4-FFF2-40B4-BE49-F238E27FC236}">
                <a16:creationId xmlns:a16="http://schemas.microsoft.com/office/drawing/2014/main" id="{53C1C1EA-4BC6-4DD6-EEA1-BDD5A0D7DBC5}"/>
              </a:ext>
            </a:extLst>
          </p:cNvPr>
          <p:cNvSpPr/>
          <p:nvPr/>
        </p:nvSpPr>
        <p:spPr>
          <a:xfrm>
            <a:off x="17415674" y="4913436"/>
            <a:ext cx="14305021" cy="12509590"/>
          </a:xfrm>
          <a:prstGeom prst="rect">
            <a:avLst/>
          </a:prstGeom>
          <a:solidFill>
            <a:srgbClr val="E4F2F6"/>
          </a:solidFill>
          <a:ln>
            <a:solidFill>
              <a:srgbClr val="098AB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r>
              <a:rPr lang="en-CA" sz="3200" dirty="0">
                <a:solidFill>
                  <a:schemeClr val="accent4">
                    <a:lumMod val="75000"/>
                  </a:schemeClr>
                </a:solidFill>
                <a:latin typeface="Arial" panose="020B0604020202020204" pitchFamily="34" charset="0"/>
                <a:cs typeface="Arial" panose="020B0604020202020204" pitchFamily="34" charset="0"/>
              </a:rPr>
              <a:t>Current </a:t>
            </a:r>
            <a:r>
              <a:rPr lang="en-CA" sz="3200" b="1" dirty="0">
                <a:solidFill>
                  <a:schemeClr val="accent4">
                    <a:lumMod val="75000"/>
                  </a:schemeClr>
                </a:solidFill>
                <a:latin typeface="Arial" panose="020B0604020202020204" pitchFamily="34" charset="0"/>
                <a:cs typeface="Arial" panose="020B0604020202020204" pitchFamily="34" charset="0"/>
              </a:rPr>
              <a:t>state of housing </a:t>
            </a:r>
            <a:r>
              <a:rPr lang="en-CA" sz="3200" dirty="0">
                <a:solidFill>
                  <a:schemeClr val="accent4">
                    <a:lumMod val="75000"/>
                  </a:schemeClr>
                </a:solidFill>
                <a:latin typeface="Arial" panose="020B0604020202020204" pitchFamily="34" charset="0"/>
                <a:cs typeface="Arial" panose="020B0604020202020204" pitchFamily="34" charset="0"/>
              </a:rPr>
              <a:t>within the Town:</a:t>
            </a:r>
          </a:p>
          <a:p>
            <a:pPr lvl="1"/>
            <a:endParaRPr lang="en-CA" sz="3200" dirty="0">
              <a:solidFill>
                <a:schemeClr val="accent4">
                  <a:lumMod val="75000"/>
                </a:schemeClr>
              </a:solidFill>
              <a:latin typeface="Arial" panose="020B0604020202020204" pitchFamily="34" charset="0"/>
              <a:cs typeface="Arial" panose="020B0604020202020204" pitchFamily="34" charset="0"/>
            </a:endParaRPr>
          </a:p>
          <a:p>
            <a:pPr marL="2059686" lvl="1" indent="-742950">
              <a:buFont typeface="+mj-lt"/>
              <a:buAutoNum type="arabicPeriod"/>
            </a:pPr>
            <a:r>
              <a:rPr lang="en-CA" sz="3200" dirty="0">
                <a:solidFill>
                  <a:schemeClr val="accent4">
                    <a:lumMod val="75000"/>
                  </a:schemeClr>
                </a:solidFill>
                <a:latin typeface="Arial" panose="020B0604020202020204" pitchFamily="34" charset="0"/>
                <a:cs typeface="Arial" panose="020B0604020202020204" pitchFamily="34" charset="0"/>
              </a:rPr>
              <a:t>Most households in Fort Erie </a:t>
            </a:r>
            <a:r>
              <a:rPr lang="en-CA" sz="3200" b="1" dirty="0">
                <a:solidFill>
                  <a:schemeClr val="accent4">
                    <a:lumMod val="75000"/>
                  </a:schemeClr>
                </a:solidFill>
                <a:latin typeface="Arial" panose="020B0604020202020204" pitchFamily="34" charset="0"/>
                <a:cs typeface="Arial" panose="020B0604020202020204" pitchFamily="34" charset="0"/>
              </a:rPr>
              <a:t>own their home (80%)</a:t>
            </a:r>
            <a:r>
              <a:rPr lang="en-CA" sz="3200" dirty="0">
                <a:solidFill>
                  <a:schemeClr val="accent4">
                    <a:lumMod val="75000"/>
                  </a:schemeClr>
                </a:solidFill>
                <a:latin typeface="Arial" panose="020B0604020202020204" pitchFamily="34" charset="0"/>
                <a:cs typeface="Arial" panose="020B0604020202020204" pitchFamily="34" charset="0"/>
              </a:rPr>
              <a:t>. The balance </a:t>
            </a:r>
            <a:r>
              <a:rPr lang="en-CA" sz="3200" b="1" dirty="0">
                <a:solidFill>
                  <a:schemeClr val="accent4">
                    <a:lumMod val="75000"/>
                  </a:schemeClr>
                </a:solidFill>
                <a:latin typeface="Arial" panose="020B0604020202020204" pitchFamily="34" charset="0"/>
                <a:cs typeface="Arial" panose="020B0604020202020204" pitchFamily="34" charset="0"/>
              </a:rPr>
              <a:t>(20%) of households rent</a:t>
            </a:r>
            <a:r>
              <a:rPr lang="en-CA" sz="3200" dirty="0">
                <a:solidFill>
                  <a:schemeClr val="accent4">
                    <a:lumMod val="75000"/>
                  </a:schemeClr>
                </a:solidFill>
                <a:latin typeface="Arial" panose="020B0604020202020204" pitchFamily="34" charset="0"/>
                <a:cs typeface="Arial" panose="020B0604020202020204" pitchFamily="34" charset="0"/>
              </a:rPr>
              <a:t>.</a:t>
            </a:r>
          </a:p>
          <a:p>
            <a:pPr marL="2059686" lvl="1" indent="-742950">
              <a:buFont typeface="+mj-lt"/>
              <a:buAutoNum type="arabicPeriod"/>
            </a:pPr>
            <a:endParaRPr lang="en-CA" sz="3200" dirty="0">
              <a:solidFill>
                <a:schemeClr val="accent4">
                  <a:lumMod val="75000"/>
                </a:schemeClr>
              </a:solidFill>
              <a:latin typeface="Arial" panose="020B0604020202020204" pitchFamily="34" charset="0"/>
              <a:cs typeface="Arial" panose="020B0604020202020204" pitchFamily="34" charset="0"/>
            </a:endParaRPr>
          </a:p>
          <a:p>
            <a:pPr marL="2059686" lvl="1" indent="-742950">
              <a:buFont typeface="+mj-lt"/>
              <a:buAutoNum type="arabicPeriod"/>
            </a:pPr>
            <a:r>
              <a:rPr lang="en-CA" sz="3200" dirty="0">
                <a:solidFill>
                  <a:schemeClr val="accent4">
                    <a:lumMod val="75000"/>
                  </a:schemeClr>
                </a:solidFill>
                <a:latin typeface="Arial" panose="020B0604020202020204" pitchFamily="34" charset="0"/>
                <a:cs typeface="Arial" panose="020B0604020202020204" pitchFamily="34" charset="0"/>
              </a:rPr>
              <a:t>A </a:t>
            </a:r>
            <a:r>
              <a:rPr lang="en-CA" sz="3200" b="1" dirty="0">
                <a:solidFill>
                  <a:schemeClr val="accent4">
                    <a:lumMod val="75000"/>
                  </a:schemeClr>
                </a:solidFill>
                <a:latin typeface="Arial" panose="020B0604020202020204" pitchFamily="34" charset="0"/>
                <a:cs typeface="Arial" panose="020B0604020202020204" pitchFamily="34" charset="0"/>
              </a:rPr>
              <a:t>lack of purpose-built rental units </a:t>
            </a:r>
            <a:r>
              <a:rPr lang="en-CA" sz="3200" dirty="0">
                <a:solidFill>
                  <a:schemeClr val="accent4">
                    <a:lumMod val="75000"/>
                  </a:schemeClr>
                </a:solidFill>
                <a:latin typeface="Arial" panose="020B0604020202020204" pitchFamily="34" charset="0"/>
                <a:cs typeface="Arial" panose="020B0604020202020204" pitchFamily="34" charset="0"/>
              </a:rPr>
              <a:t>in the Town means renter households are increasingly relying on the secondary rental market.</a:t>
            </a:r>
          </a:p>
          <a:p>
            <a:pPr marL="2059686" lvl="1" indent="-742950">
              <a:buFont typeface="+mj-lt"/>
              <a:buAutoNum type="arabicPeriod"/>
            </a:pPr>
            <a:endParaRPr lang="en-CA" sz="3200" dirty="0">
              <a:solidFill>
                <a:schemeClr val="accent4">
                  <a:lumMod val="75000"/>
                </a:schemeClr>
              </a:solidFill>
              <a:latin typeface="Arial" panose="020B0604020202020204" pitchFamily="34" charset="0"/>
              <a:cs typeface="Arial" panose="020B0604020202020204" pitchFamily="34" charset="0"/>
            </a:endParaRPr>
          </a:p>
          <a:p>
            <a:pPr marL="2059686" lvl="1" indent="-742950">
              <a:buFont typeface="+mj-lt"/>
              <a:buAutoNum type="arabicPeriod"/>
            </a:pPr>
            <a:r>
              <a:rPr lang="en-CA" sz="3200" dirty="0">
                <a:solidFill>
                  <a:schemeClr val="accent4">
                    <a:lumMod val="75000"/>
                  </a:schemeClr>
                </a:solidFill>
                <a:latin typeface="Arial" panose="020B0604020202020204" pitchFamily="34" charset="0"/>
                <a:cs typeface="Arial" panose="020B0604020202020204" pitchFamily="34" charset="0"/>
              </a:rPr>
              <a:t>Single-detached houses, typically the largest and most expensive type of housing, </a:t>
            </a:r>
            <a:r>
              <a:rPr lang="en-CA" sz="3200" b="1" dirty="0">
                <a:solidFill>
                  <a:schemeClr val="accent4">
                    <a:lumMod val="75000"/>
                  </a:schemeClr>
                </a:solidFill>
                <a:latin typeface="Arial" panose="020B0604020202020204" pitchFamily="34" charset="0"/>
                <a:cs typeface="Arial" panose="020B0604020202020204" pitchFamily="34" charset="0"/>
              </a:rPr>
              <a:t>make up most of the housing stock (83%)</a:t>
            </a:r>
            <a:r>
              <a:rPr lang="en-CA" sz="3200" dirty="0">
                <a:solidFill>
                  <a:schemeClr val="accent4">
                    <a:lumMod val="75000"/>
                  </a:schemeClr>
                </a:solidFill>
                <a:latin typeface="Arial" panose="020B0604020202020204" pitchFamily="34" charset="0"/>
                <a:cs typeface="Arial" panose="020B0604020202020204" pitchFamily="34" charset="0"/>
              </a:rPr>
              <a:t>. </a:t>
            </a:r>
          </a:p>
          <a:p>
            <a:pPr marL="2059686" lvl="1" indent="-742950">
              <a:buFont typeface="+mj-lt"/>
              <a:buAutoNum type="arabicPeriod"/>
            </a:pPr>
            <a:endParaRPr lang="en-CA" sz="3200" dirty="0">
              <a:solidFill>
                <a:schemeClr val="accent4">
                  <a:lumMod val="75000"/>
                </a:schemeClr>
              </a:solidFill>
              <a:latin typeface="Arial" panose="020B0604020202020204" pitchFamily="34" charset="0"/>
              <a:cs typeface="Arial" panose="020B0604020202020204" pitchFamily="34" charset="0"/>
            </a:endParaRPr>
          </a:p>
          <a:p>
            <a:pPr marL="2059686" lvl="1" indent="-742950">
              <a:buFont typeface="+mj-lt"/>
              <a:buAutoNum type="arabicPeriod"/>
            </a:pPr>
            <a:r>
              <a:rPr lang="en-CA" sz="3200" dirty="0">
                <a:solidFill>
                  <a:schemeClr val="accent4">
                    <a:lumMod val="75000"/>
                  </a:schemeClr>
                </a:solidFill>
                <a:latin typeface="Arial" panose="020B0604020202020204" pitchFamily="34" charset="0"/>
                <a:cs typeface="Arial" panose="020B0604020202020204" pitchFamily="34" charset="0"/>
              </a:rPr>
              <a:t>Housing in Fort Erie tends to be large compared to household sizes. </a:t>
            </a:r>
            <a:r>
              <a:rPr lang="en-CA" sz="3200" b="1" dirty="0">
                <a:solidFill>
                  <a:schemeClr val="accent4">
                    <a:lumMod val="75000"/>
                  </a:schemeClr>
                </a:solidFill>
                <a:latin typeface="Arial" panose="020B0604020202020204" pitchFamily="34" charset="0"/>
                <a:cs typeface="Arial" panose="020B0604020202020204" pitchFamily="34" charset="0"/>
              </a:rPr>
              <a:t>Approximately one out of every two households are “over housed”</a:t>
            </a:r>
            <a:r>
              <a:rPr lang="en-CA" sz="3200" dirty="0">
                <a:solidFill>
                  <a:schemeClr val="accent4">
                    <a:lumMod val="75000"/>
                  </a:schemeClr>
                </a:solidFill>
                <a:latin typeface="Arial" panose="020B0604020202020204" pitchFamily="34" charset="0"/>
                <a:cs typeface="Arial" panose="020B0604020202020204" pitchFamily="34" charset="0"/>
              </a:rPr>
              <a:t>, that is, the number of bedrooms exceeds the number of people in the household. </a:t>
            </a:r>
          </a:p>
          <a:p>
            <a:pPr marL="2059686" lvl="1" indent="-742950">
              <a:buFont typeface="+mj-lt"/>
              <a:buAutoNum type="arabicPeriod"/>
            </a:pPr>
            <a:endParaRPr lang="en-CA" sz="3200" dirty="0">
              <a:solidFill>
                <a:schemeClr val="accent4">
                  <a:lumMod val="75000"/>
                </a:schemeClr>
              </a:solidFill>
              <a:latin typeface="Arial" panose="020B0604020202020204" pitchFamily="34" charset="0"/>
              <a:cs typeface="Arial" panose="020B0604020202020204" pitchFamily="34" charset="0"/>
            </a:endParaRPr>
          </a:p>
          <a:p>
            <a:pPr marL="2059686" lvl="1" indent="-742950">
              <a:buFont typeface="+mj-lt"/>
              <a:buAutoNum type="arabicPeriod"/>
            </a:pPr>
            <a:r>
              <a:rPr lang="en-CA" sz="3200" dirty="0">
                <a:solidFill>
                  <a:schemeClr val="accent4">
                    <a:lumMod val="75000"/>
                  </a:schemeClr>
                </a:solidFill>
                <a:latin typeface="Arial" panose="020B0604020202020204" pitchFamily="34" charset="0"/>
                <a:cs typeface="Arial" panose="020B0604020202020204" pitchFamily="34" charset="0"/>
              </a:rPr>
              <a:t>Non-market</a:t>
            </a:r>
            <a:r>
              <a:rPr lang="en-CA" sz="3200" b="1" dirty="0">
                <a:solidFill>
                  <a:schemeClr val="accent4">
                    <a:lumMod val="75000"/>
                  </a:schemeClr>
                </a:solidFill>
                <a:latin typeface="Arial" panose="020B0604020202020204" pitchFamily="34" charset="0"/>
                <a:cs typeface="Arial" panose="020B0604020202020204" pitchFamily="34" charset="0"/>
              </a:rPr>
              <a:t> (community housing)</a:t>
            </a:r>
            <a:r>
              <a:rPr lang="en-CA" sz="3200" dirty="0">
                <a:solidFill>
                  <a:schemeClr val="accent4">
                    <a:lumMod val="75000"/>
                  </a:schemeClr>
                </a:solidFill>
                <a:latin typeface="Arial" panose="020B0604020202020204" pitchFamily="34" charset="0"/>
                <a:cs typeface="Arial" panose="020B0604020202020204" pitchFamily="34" charset="0"/>
              </a:rPr>
              <a:t> and seniors housing </a:t>
            </a:r>
            <a:r>
              <a:rPr lang="en-CA" sz="3200" b="1" dirty="0">
                <a:solidFill>
                  <a:schemeClr val="accent4">
                    <a:lumMod val="75000"/>
                  </a:schemeClr>
                </a:solidFill>
                <a:latin typeface="Arial" panose="020B0604020202020204" pitchFamily="34" charset="0"/>
                <a:cs typeface="Arial" panose="020B0604020202020204" pitchFamily="34" charset="0"/>
              </a:rPr>
              <a:t>(dedicated seniors housing, long-term care facilities)</a:t>
            </a:r>
            <a:r>
              <a:rPr lang="en-CA" sz="3200" dirty="0">
                <a:solidFill>
                  <a:schemeClr val="accent4">
                    <a:lumMod val="75000"/>
                  </a:schemeClr>
                </a:solidFill>
                <a:latin typeface="Arial" panose="020B0604020202020204" pitchFamily="34" charset="0"/>
                <a:cs typeface="Arial" panose="020B0604020202020204" pitchFamily="34" charset="0"/>
              </a:rPr>
              <a:t> in the Town is </a:t>
            </a:r>
            <a:r>
              <a:rPr lang="en-CA" sz="3200" b="1" dirty="0">
                <a:solidFill>
                  <a:schemeClr val="accent4">
                    <a:lumMod val="75000"/>
                  </a:schemeClr>
                </a:solidFill>
                <a:latin typeface="Arial" panose="020B0604020202020204" pitchFamily="34" charset="0"/>
                <a:cs typeface="Arial" panose="020B0604020202020204" pitchFamily="34" charset="0"/>
              </a:rPr>
              <a:t>currently limited</a:t>
            </a:r>
            <a:r>
              <a:rPr lang="en-CA" sz="3200" dirty="0">
                <a:solidFill>
                  <a:schemeClr val="accent4">
                    <a:lumMod val="75000"/>
                  </a:schemeClr>
                </a:solidFill>
                <a:latin typeface="Arial" panose="020B0604020202020204" pitchFamily="34" charset="0"/>
                <a:cs typeface="Arial" panose="020B0604020202020204" pitchFamily="34" charset="0"/>
              </a:rPr>
              <a:t>.</a:t>
            </a:r>
          </a:p>
        </p:txBody>
      </p:sp>
      <p:sp>
        <p:nvSpPr>
          <p:cNvPr id="22" name="Rectangle 21">
            <a:extLst>
              <a:ext uri="{FF2B5EF4-FFF2-40B4-BE49-F238E27FC236}">
                <a16:creationId xmlns:a16="http://schemas.microsoft.com/office/drawing/2014/main" id="{03D340CD-9A14-80F4-EE2A-840B07C6D0C8}"/>
              </a:ext>
            </a:extLst>
          </p:cNvPr>
          <p:cNvSpPr/>
          <p:nvPr/>
        </p:nvSpPr>
        <p:spPr>
          <a:xfrm>
            <a:off x="1190349" y="4913435"/>
            <a:ext cx="14879287" cy="12509591"/>
          </a:xfrm>
          <a:prstGeom prst="rect">
            <a:avLst/>
          </a:prstGeom>
          <a:solidFill>
            <a:srgbClr val="E4F2F6"/>
          </a:solidFill>
          <a:ln>
            <a:solidFill>
              <a:srgbClr val="098AB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317600"/>
            <a:r>
              <a:rPr lang="en-CA" sz="3200" dirty="0">
                <a:solidFill>
                  <a:srgbClr val="07627F"/>
                </a:solidFill>
                <a:latin typeface="Arial" panose="020B0604020202020204" pitchFamily="34" charset="0"/>
                <a:cs typeface="Arial" panose="020B0604020202020204" pitchFamily="34" charset="0"/>
              </a:rPr>
              <a:t>What is </a:t>
            </a:r>
            <a:r>
              <a:rPr lang="en-CA" sz="3200" b="1" dirty="0">
                <a:solidFill>
                  <a:srgbClr val="07627F"/>
                </a:solidFill>
                <a:latin typeface="Arial" panose="020B0604020202020204" pitchFamily="34" charset="0"/>
                <a:cs typeface="Arial" panose="020B0604020202020204" pitchFamily="34" charset="0"/>
              </a:rPr>
              <a:t>driving housing demand </a:t>
            </a:r>
            <a:r>
              <a:rPr lang="en-CA" sz="3200" dirty="0">
                <a:solidFill>
                  <a:srgbClr val="07627F"/>
                </a:solidFill>
                <a:latin typeface="Arial" panose="020B0604020202020204" pitchFamily="34" charset="0"/>
                <a:cs typeface="Arial" panose="020B0604020202020204" pitchFamily="34" charset="0"/>
              </a:rPr>
              <a:t>within the Town?</a:t>
            </a:r>
          </a:p>
          <a:p>
            <a:pPr marL="1317600"/>
            <a:endParaRPr lang="en-CA" sz="3200" dirty="0">
              <a:solidFill>
                <a:srgbClr val="07627F"/>
              </a:solidFill>
              <a:latin typeface="Arial" panose="020B0604020202020204" pitchFamily="34" charset="0"/>
              <a:cs typeface="Arial" panose="020B0604020202020204" pitchFamily="34" charset="0"/>
            </a:endParaRPr>
          </a:p>
          <a:p>
            <a:pPr marL="2060550" indent="-742950">
              <a:buFont typeface="+mj-lt"/>
              <a:buAutoNum type="arabicPeriod"/>
            </a:pPr>
            <a:r>
              <a:rPr lang="en-CA" sz="3200" b="1" dirty="0">
                <a:solidFill>
                  <a:srgbClr val="07627F"/>
                </a:solidFill>
                <a:latin typeface="Arial" panose="020B0604020202020204" pitchFamily="34" charset="0"/>
                <a:cs typeface="Arial" panose="020B0604020202020204" pitchFamily="34" charset="0"/>
              </a:rPr>
              <a:t>Population Growth: </a:t>
            </a:r>
            <a:r>
              <a:rPr lang="en-CA" sz="3200" dirty="0">
                <a:solidFill>
                  <a:srgbClr val="07627F"/>
                </a:solidFill>
                <a:latin typeface="Arial" panose="020B0604020202020204" pitchFamily="34" charset="0"/>
                <a:cs typeface="Arial" panose="020B0604020202020204" pitchFamily="34" charset="0"/>
              </a:rPr>
              <a:t>Population growth in Fort Erie between the 2016 and 2021 census (+4.5%) was greater than between the previous census (+2.2%), but lower than in Niagara Region (+5.9%) and Ontario (+6.7%). </a:t>
            </a:r>
          </a:p>
          <a:p>
            <a:pPr marL="2060550" indent="-742950">
              <a:buFont typeface="+mj-lt"/>
              <a:buAutoNum type="arabicPeriod"/>
            </a:pPr>
            <a:endParaRPr lang="en-CA" sz="3200" dirty="0">
              <a:solidFill>
                <a:srgbClr val="07627F"/>
              </a:solidFill>
              <a:latin typeface="Arial" panose="020B0604020202020204" pitchFamily="34" charset="0"/>
              <a:cs typeface="Arial" panose="020B0604020202020204" pitchFamily="34" charset="0"/>
            </a:endParaRPr>
          </a:p>
          <a:p>
            <a:pPr marL="2060550" indent="-742950">
              <a:buFont typeface="+mj-lt"/>
              <a:buAutoNum type="arabicPeriod"/>
            </a:pPr>
            <a:r>
              <a:rPr lang="en-CA" sz="3200" b="1" dirty="0">
                <a:solidFill>
                  <a:srgbClr val="07627F"/>
                </a:solidFill>
                <a:latin typeface="Arial" panose="020B0604020202020204" pitchFamily="34" charset="0"/>
                <a:cs typeface="Arial" panose="020B0604020202020204" pitchFamily="34" charset="0"/>
              </a:rPr>
              <a:t>Demographics: </a:t>
            </a:r>
            <a:r>
              <a:rPr lang="en-CA" sz="3200" dirty="0">
                <a:solidFill>
                  <a:srgbClr val="07627F"/>
                </a:solidFill>
                <a:latin typeface="Arial" panose="020B0604020202020204" pitchFamily="34" charset="0"/>
                <a:cs typeface="Arial" panose="020B0604020202020204" pitchFamily="34" charset="0"/>
              </a:rPr>
              <a:t>Approximately two of every five (37%) Fort residents are over the age of 60. This will  drive the need for seniors-friendly housing  (smaller, accessible units, dedicated seniors  housing, and long-term care facilities) to allow these residents to age in place. </a:t>
            </a:r>
          </a:p>
          <a:p>
            <a:pPr marL="2060550" indent="-742950">
              <a:buFont typeface="+mj-lt"/>
              <a:buAutoNum type="arabicPeriod"/>
            </a:pPr>
            <a:endParaRPr lang="en-CA" sz="3200" dirty="0">
              <a:solidFill>
                <a:srgbClr val="07627F"/>
              </a:solidFill>
              <a:latin typeface="Arial" panose="020B0604020202020204" pitchFamily="34" charset="0"/>
              <a:cs typeface="Arial" panose="020B0604020202020204" pitchFamily="34" charset="0"/>
            </a:endParaRPr>
          </a:p>
          <a:p>
            <a:pPr marL="2060550" indent="-742950">
              <a:buFont typeface="+mj-lt"/>
              <a:buAutoNum type="arabicPeriod"/>
            </a:pPr>
            <a:r>
              <a:rPr lang="en-CA" sz="3200" b="1" dirty="0">
                <a:solidFill>
                  <a:srgbClr val="07627F"/>
                </a:solidFill>
                <a:latin typeface="Arial" panose="020B0604020202020204" pitchFamily="34" charset="0"/>
                <a:cs typeface="Arial" panose="020B0604020202020204" pitchFamily="34" charset="0"/>
              </a:rPr>
              <a:t>Migration:  </a:t>
            </a:r>
            <a:r>
              <a:rPr lang="en-CA" sz="3200" dirty="0">
                <a:solidFill>
                  <a:srgbClr val="07627F"/>
                </a:solidFill>
                <a:latin typeface="Arial" panose="020B0604020202020204" pitchFamily="34" charset="0"/>
                <a:cs typeface="Arial" panose="020B0604020202020204" pitchFamily="34" charset="0"/>
              </a:rPr>
              <a:t>Migration to Niagara Region (including Fort Erie) is largely from municipalities with higher average household income and house prices. </a:t>
            </a:r>
          </a:p>
          <a:p>
            <a:pPr marL="2060550" indent="-742950">
              <a:buFont typeface="+mj-lt"/>
              <a:buAutoNum type="arabicPeriod"/>
            </a:pPr>
            <a:endParaRPr lang="en-CA" sz="3200" dirty="0">
              <a:solidFill>
                <a:srgbClr val="07627F"/>
              </a:solidFill>
              <a:latin typeface="Arial" panose="020B0604020202020204" pitchFamily="34" charset="0"/>
              <a:cs typeface="Arial" panose="020B0604020202020204" pitchFamily="34" charset="0"/>
            </a:endParaRPr>
          </a:p>
          <a:p>
            <a:pPr marL="2060550" indent="-742950">
              <a:buFont typeface="+mj-lt"/>
              <a:buAutoNum type="arabicPeriod"/>
            </a:pPr>
            <a:r>
              <a:rPr lang="en-CA" sz="3200" b="1" dirty="0">
                <a:solidFill>
                  <a:srgbClr val="07627F"/>
                </a:solidFill>
                <a:latin typeface="Arial" panose="020B0604020202020204" pitchFamily="34" charset="0"/>
                <a:cs typeface="Arial" panose="020B0604020202020204" pitchFamily="34" charset="0"/>
              </a:rPr>
              <a:t>Income: </a:t>
            </a:r>
            <a:r>
              <a:rPr lang="en-CA" sz="3200" dirty="0">
                <a:solidFill>
                  <a:srgbClr val="07627F"/>
                </a:solidFill>
                <a:latin typeface="Arial" panose="020B0604020202020204" pitchFamily="34" charset="0"/>
                <a:cs typeface="Arial" panose="020B0604020202020204" pitchFamily="34" charset="0"/>
              </a:rPr>
              <a:t>Fort Erie has a higher share of lower-income households (&lt;$100,000 per year) than  Niagara Region and Ontario which may be due, in part, to the availability of affordable housing options in the Town.</a:t>
            </a:r>
          </a:p>
        </p:txBody>
      </p:sp>
      <p:sp>
        <p:nvSpPr>
          <p:cNvPr id="7" name="Rectangle 6">
            <a:extLst>
              <a:ext uri="{FF2B5EF4-FFF2-40B4-BE49-F238E27FC236}">
                <a16:creationId xmlns:a16="http://schemas.microsoft.com/office/drawing/2014/main" id="{C6BBF759-2338-7247-A5FD-598F974C68BA}"/>
              </a:ext>
            </a:extLst>
          </p:cNvPr>
          <p:cNvSpPr/>
          <p:nvPr/>
        </p:nvSpPr>
        <p:spPr>
          <a:xfrm>
            <a:off x="4644627" y="16503262"/>
            <a:ext cx="23629146" cy="1992255"/>
          </a:xfrm>
          <a:prstGeom prst="rect">
            <a:avLst/>
          </a:prstGeom>
          <a:solidFill>
            <a:srgbClr val="E4F2F6"/>
          </a:solidFill>
          <a:ln w="57150">
            <a:solidFill>
              <a:srgbClr val="098AB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317600" algn="ctr"/>
            <a:r>
              <a:rPr lang="en-CA" sz="3200" b="1" dirty="0">
                <a:solidFill>
                  <a:srgbClr val="07627F"/>
                </a:solidFill>
                <a:latin typeface="Arial" panose="020B0604020202020204" pitchFamily="34" charset="0"/>
                <a:cs typeface="Arial" panose="020B0604020202020204" pitchFamily="34" charset="0"/>
              </a:rPr>
              <a:t>Based on the above, the following housing gaps have been identified within the Town:</a:t>
            </a:r>
          </a:p>
          <a:p>
            <a:pPr marL="1317600" algn="ctr"/>
            <a:endParaRPr lang="en-CA" sz="3200" b="1" dirty="0">
              <a:solidFill>
                <a:srgbClr val="07627F"/>
              </a:solidFill>
              <a:latin typeface="Arial" panose="020B0604020202020204" pitchFamily="34" charset="0"/>
              <a:cs typeface="Arial" panose="020B0604020202020204" pitchFamily="34" charset="0"/>
            </a:endParaRPr>
          </a:p>
          <a:p>
            <a:pPr marL="1317600" algn="ctr"/>
            <a:r>
              <a:rPr lang="en-CA" sz="3200" dirty="0">
                <a:solidFill>
                  <a:srgbClr val="07627F"/>
                </a:solidFill>
                <a:latin typeface="Arial" panose="020B0604020202020204" pitchFamily="34" charset="0"/>
                <a:cs typeface="Arial" panose="020B0604020202020204" pitchFamily="34" charset="0"/>
              </a:rPr>
              <a:t> Affordable Housing </a:t>
            </a:r>
            <a:r>
              <a:rPr lang="en-CA" sz="3200" b="1" dirty="0">
                <a:solidFill>
                  <a:srgbClr val="07627F"/>
                </a:solidFill>
                <a:latin typeface="Arial" panose="020B0604020202020204" pitchFamily="34" charset="0"/>
                <a:cs typeface="Arial" panose="020B0604020202020204" pitchFamily="34" charset="0"/>
              </a:rPr>
              <a:t>-</a:t>
            </a:r>
            <a:r>
              <a:rPr lang="en-CA" sz="3200" dirty="0">
                <a:solidFill>
                  <a:srgbClr val="07627F"/>
                </a:solidFill>
                <a:latin typeface="Arial" panose="020B0604020202020204" pitchFamily="34" charset="0"/>
                <a:cs typeface="Arial" panose="020B0604020202020204" pitchFamily="34" charset="0"/>
              </a:rPr>
              <a:t> Purpose Built Rental Housing</a:t>
            </a:r>
            <a:r>
              <a:rPr lang="en-CA" sz="3200" b="1" dirty="0">
                <a:solidFill>
                  <a:srgbClr val="07627F"/>
                </a:solidFill>
                <a:latin typeface="Arial" panose="020B0604020202020204" pitchFamily="34" charset="0"/>
                <a:cs typeface="Arial" panose="020B0604020202020204" pitchFamily="34" charset="0"/>
              </a:rPr>
              <a:t> - </a:t>
            </a:r>
            <a:r>
              <a:rPr lang="en-CA" sz="3200" dirty="0">
                <a:solidFill>
                  <a:srgbClr val="07627F"/>
                </a:solidFill>
                <a:latin typeface="Arial" panose="020B0604020202020204" pitchFamily="34" charset="0"/>
                <a:cs typeface="Arial" panose="020B0604020202020204" pitchFamily="34" charset="0"/>
              </a:rPr>
              <a:t>Smaller Housing Units </a:t>
            </a:r>
            <a:r>
              <a:rPr lang="en-CA" sz="3200" b="1" dirty="0">
                <a:solidFill>
                  <a:srgbClr val="07627F"/>
                </a:solidFill>
                <a:latin typeface="Arial" panose="020B0604020202020204" pitchFamily="34" charset="0"/>
                <a:cs typeface="Arial" panose="020B0604020202020204" pitchFamily="34" charset="0"/>
              </a:rPr>
              <a:t>- </a:t>
            </a:r>
            <a:r>
              <a:rPr lang="en-CA" sz="3200" dirty="0">
                <a:solidFill>
                  <a:srgbClr val="07627F"/>
                </a:solidFill>
                <a:latin typeface="Arial" panose="020B0604020202020204" pitchFamily="34" charset="0"/>
                <a:cs typeface="Arial" panose="020B0604020202020204" pitchFamily="34" charset="0"/>
              </a:rPr>
              <a:t>Seniors Housing &amp; Long-Term Care</a:t>
            </a:r>
          </a:p>
        </p:txBody>
      </p:sp>
    </p:spTree>
    <p:extLst>
      <p:ext uri="{BB962C8B-B14F-4D97-AF65-F5344CB8AC3E}">
        <p14:creationId xmlns:p14="http://schemas.microsoft.com/office/powerpoint/2010/main" val="13315632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01C8D-F918-58CA-50A0-BCA0AE239072}"/>
              </a:ext>
            </a:extLst>
          </p:cNvPr>
          <p:cNvSpPr>
            <a:spLocks noGrp="1"/>
          </p:cNvSpPr>
          <p:nvPr>
            <p:ph type="title"/>
          </p:nvPr>
        </p:nvSpPr>
        <p:spPr/>
        <p:txBody>
          <a:bodyPr>
            <a:normAutofit/>
          </a:bodyPr>
          <a:lstStyle/>
          <a:p>
            <a:r>
              <a:rPr lang="en-CA" sz="10000" dirty="0"/>
              <a:t>Housing in Fort Erie</a:t>
            </a:r>
          </a:p>
        </p:txBody>
      </p:sp>
      <p:sp>
        <p:nvSpPr>
          <p:cNvPr id="3" name="Content Placeholder 2">
            <a:extLst>
              <a:ext uri="{FF2B5EF4-FFF2-40B4-BE49-F238E27FC236}">
                <a16:creationId xmlns:a16="http://schemas.microsoft.com/office/drawing/2014/main" id="{1F16352B-6258-4303-2319-437F5C569655}"/>
              </a:ext>
            </a:extLst>
          </p:cNvPr>
          <p:cNvSpPr>
            <a:spLocks noGrp="1"/>
          </p:cNvSpPr>
          <p:nvPr>
            <p:ph idx="1"/>
          </p:nvPr>
        </p:nvSpPr>
        <p:spPr>
          <a:xfrm>
            <a:off x="1190350" y="2572969"/>
            <a:ext cx="29758573" cy="2319452"/>
          </a:xfrm>
        </p:spPr>
        <p:txBody>
          <a:bodyPr numCol="1" anchor="t" anchorCtr="0">
            <a:normAutofit/>
          </a:bodyPr>
          <a:lstStyle/>
          <a:p>
            <a:pPr marL="0" indent="0">
              <a:lnSpc>
                <a:spcPct val="100000"/>
              </a:lnSpc>
              <a:spcBef>
                <a:spcPts val="0"/>
              </a:spcBef>
              <a:buNone/>
            </a:pPr>
            <a:r>
              <a:rPr lang="en-CA" sz="4400" dirty="0">
                <a:solidFill>
                  <a:srgbClr val="098AB0"/>
                </a:solidFill>
              </a:rPr>
              <a:t>The Official Plan has an important role in planning for a mix of housing options and opportunities for current and future residents of the Town. Housing not only provides a place for people to call home, but it is also contributes to developing complete communities by encouraging a broad range of housing options to residents.</a:t>
            </a:r>
            <a:endParaRPr lang="en-CA" sz="5400" dirty="0"/>
          </a:p>
        </p:txBody>
      </p:sp>
      <p:pic>
        <p:nvPicPr>
          <p:cNvPr id="1026" name="Picture 2">
            <a:extLst>
              <a:ext uri="{FF2B5EF4-FFF2-40B4-BE49-F238E27FC236}">
                <a16:creationId xmlns:a16="http://schemas.microsoft.com/office/drawing/2014/main" id="{BA74DDDD-66B7-DAE4-C0FF-2A27684D7B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7915" r="7915"/>
          <a:stretch/>
        </p:blipFill>
        <p:spPr bwMode="auto">
          <a:xfrm>
            <a:off x="1190350" y="7894894"/>
            <a:ext cx="3604109" cy="285459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8C3DB086-5B0F-5C34-7DA6-FF1EA4AB364A}"/>
              </a:ext>
            </a:extLst>
          </p:cNvPr>
          <p:cNvPicPr>
            <a:picLocks noChangeAspect="1"/>
          </p:cNvPicPr>
          <p:nvPr/>
        </p:nvPicPr>
        <p:blipFill>
          <a:blip r:embed="rId4">
            <a:extLst>
              <a:ext uri="{28A0092B-C50C-407E-A947-70E740481C1C}">
                <a14:useLocalDpi xmlns:a14="http://schemas.microsoft.com/office/drawing/2010/main" val="0"/>
              </a:ext>
            </a:extLst>
          </a:blip>
          <a:srcRect l="5589" r="5589"/>
          <a:stretch/>
        </p:blipFill>
        <p:spPr>
          <a:xfrm>
            <a:off x="5392016" y="7894893"/>
            <a:ext cx="3802226" cy="2854595"/>
          </a:xfrm>
          <a:prstGeom prst="rect">
            <a:avLst/>
          </a:prstGeom>
        </p:spPr>
      </p:pic>
      <p:pic>
        <p:nvPicPr>
          <p:cNvPr id="1028" name="Picture 4" descr="8-Unit Apartment Complex with Balconies - 21425DR | Architectural ...">
            <a:extLst>
              <a:ext uri="{FF2B5EF4-FFF2-40B4-BE49-F238E27FC236}">
                <a16:creationId xmlns:a16="http://schemas.microsoft.com/office/drawing/2014/main" id="{7B8AEA9C-3E81-79E0-87B0-6942ACC969F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11202"/>
          <a:stretch/>
        </p:blipFill>
        <p:spPr bwMode="auto">
          <a:xfrm>
            <a:off x="9791800" y="7894893"/>
            <a:ext cx="3802226" cy="2854595"/>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a:extLst>
              <a:ext uri="{FF2B5EF4-FFF2-40B4-BE49-F238E27FC236}">
                <a16:creationId xmlns:a16="http://schemas.microsoft.com/office/drawing/2014/main" id="{05EAF662-B5AD-2453-3496-6663857EA5E4}"/>
              </a:ext>
            </a:extLst>
          </p:cNvPr>
          <p:cNvSpPr/>
          <p:nvPr/>
        </p:nvSpPr>
        <p:spPr>
          <a:xfrm>
            <a:off x="9791800" y="10619898"/>
            <a:ext cx="3802226" cy="6985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2400" dirty="0">
                <a:latin typeface="Arial" panose="020B0604020202020204" pitchFamily="34" charset="0"/>
                <a:cs typeface="Arial" panose="020B0604020202020204" pitchFamily="34" charset="0"/>
              </a:rPr>
              <a:t>Low-rise apartment building</a:t>
            </a:r>
          </a:p>
        </p:txBody>
      </p:sp>
      <p:sp>
        <p:nvSpPr>
          <p:cNvPr id="18" name="Rectangle 17">
            <a:extLst>
              <a:ext uri="{FF2B5EF4-FFF2-40B4-BE49-F238E27FC236}">
                <a16:creationId xmlns:a16="http://schemas.microsoft.com/office/drawing/2014/main" id="{E2C60733-53E4-CB00-8C87-B06D7187A8F0}"/>
              </a:ext>
            </a:extLst>
          </p:cNvPr>
          <p:cNvSpPr/>
          <p:nvPr/>
        </p:nvSpPr>
        <p:spPr>
          <a:xfrm>
            <a:off x="5392016" y="10593874"/>
            <a:ext cx="3802226" cy="72452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2400" dirty="0">
                <a:latin typeface="Arial" panose="020B0604020202020204" pitchFamily="34" charset="0"/>
                <a:cs typeface="Arial" panose="020B0604020202020204" pitchFamily="34" charset="0"/>
              </a:rPr>
              <a:t>Detached and semi-detached dwellings</a:t>
            </a:r>
          </a:p>
        </p:txBody>
      </p:sp>
      <p:sp>
        <p:nvSpPr>
          <p:cNvPr id="19" name="Rectangle 18">
            <a:extLst>
              <a:ext uri="{FF2B5EF4-FFF2-40B4-BE49-F238E27FC236}">
                <a16:creationId xmlns:a16="http://schemas.microsoft.com/office/drawing/2014/main" id="{350A9D54-99E2-2470-CA87-07066941669D}"/>
              </a:ext>
            </a:extLst>
          </p:cNvPr>
          <p:cNvSpPr/>
          <p:nvPr/>
        </p:nvSpPr>
        <p:spPr>
          <a:xfrm>
            <a:off x="1190350" y="10593874"/>
            <a:ext cx="3604108" cy="6985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2400" dirty="0">
                <a:latin typeface="Arial" panose="020B0604020202020204" pitchFamily="34" charset="0"/>
                <a:cs typeface="Arial" panose="020B0604020202020204" pitchFamily="34" charset="0"/>
              </a:rPr>
              <a:t>Townhouses</a:t>
            </a:r>
          </a:p>
        </p:txBody>
      </p:sp>
      <p:sp>
        <p:nvSpPr>
          <p:cNvPr id="20" name="Rectangle 19">
            <a:extLst>
              <a:ext uri="{FF2B5EF4-FFF2-40B4-BE49-F238E27FC236}">
                <a16:creationId xmlns:a16="http://schemas.microsoft.com/office/drawing/2014/main" id="{916761B8-5783-EE57-3237-28EE78C729FB}"/>
              </a:ext>
            </a:extLst>
          </p:cNvPr>
          <p:cNvSpPr/>
          <p:nvPr/>
        </p:nvSpPr>
        <p:spPr>
          <a:xfrm>
            <a:off x="1190350" y="6586923"/>
            <a:ext cx="12403676" cy="98274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3200" dirty="0">
                <a:solidFill>
                  <a:schemeClr val="tx1"/>
                </a:solidFill>
                <a:latin typeface="Arial" panose="020B0604020202020204" pitchFamily="34" charset="0"/>
                <a:cs typeface="Arial" panose="020B0604020202020204" pitchFamily="34" charset="0"/>
              </a:rPr>
              <a:t>Place a sticky dot under which housing types you think best addresses the Town’s housing needs:</a:t>
            </a:r>
          </a:p>
        </p:txBody>
      </p:sp>
      <p:pic>
        <p:nvPicPr>
          <p:cNvPr id="1030" name="Picture 6">
            <a:extLst>
              <a:ext uri="{FF2B5EF4-FFF2-40B4-BE49-F238E27FC236}">
                <a16:creationId xmlns:a16="http://schemas.microsoft.com/office/drawing/2014/main" id="{757F0BBA-24DC-999B-8530-70997FE9B3D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p:blipFill>
        <p:spPr bwMode="auto">
          <a:xfrm>
            <a:off x="3211648" y="12588762"/>
            <a:ext cx="3604108" cy="2402738"/>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Wonder Condos wins award for Best Mid-rise Building Design | Diamond ...">
            <a:extLst>
              <a:ext uri="{FF2B5EF4-FFF2-40B4-BE49-F238E27FC236}">
                <a16:creationId xmlns:a16="http://schemas.microsoft.com/office/drawing/2014/main" id="{02A54551-BD76-F595-28CD-4633EB53DAFB}"/>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r="20068"/>
          <a:stretch/>
        </p:blipFill>
        <p:spPr bwMode="auto">
          <a:xfrm>
            <a:off x="8095884" y="12348488"/>
            <a:ext cx="3802225" cy="2861523"/>
          </a:xfrm>
          <a:prstGeom prst="rect">
            <a:avLst/>
          </a:prstGeom>
          <a:noFill/>
          <a:extLst>
            <a:ext uri="{909E8E84-426E-40DD-AFC4-6F175D3DCCD1}">
              <a14:hiddenFill xmlns:a14="http://schemas.microsoft.com/office/drawing/2010/main">
                <a:solidFill>
                  <a:srgbClr val="FFFFFF"/>
                </a:solidFill>
              </a14:hiddenFill>
            </a:ext>
          </a:extLst>
        </p:spPr>
      </p:pic>
      <p:sp>
        <p:nvSpPr>
          <p:cNvPr id="23" name="Rectangle 22">
            <a:extLst>
              <a:ext uri="{FF2B5EF4-FFF2-40B4-BE49-F238E27FC236}">
                <a16:creationId xmlns:a16="http://schemas.microsoft.com/office/drawing/2014/main" id="{9ECD0FCF-C6A2-0054-BD72-F26157369753}"/>
              </a:ext>
            </a:extLst>
          </p:cNvPr>
          <p:cNvSpPr/>
          <p:nvPr/>
        </p:nvSpPr>
        <p:spPr>
          <a:xfrm>
            <a:off x="3211648" y="14850139"/>
            <a:ext cx="3604108" cy="82233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2400" dirty="0">
                <a:latin typeface="Arial" panose="020B0604020202020204" pitchFamily="34" charset="0"/>
                <a:cs typeface="Arial" panose="020B0604020202020204" pitchFamily="34" charset="0"/>
              </a:rPr>
              <a:t>High-rise apartment building</a:t>
            </a:r>
          </a:p>
        </p:txBody>
      </p:sp>
      <p:sp>
        <p:nvSpPr>
          <p:cNvPr id="24" name="Rectangle 23">
            <a:extLst>
              <a:ext uri="{FF2B5EF4-FFF2-40B4-BE49-F238E27FC236}">
                <a16:creationId xmlns:a16="http://schemas.microsoft.com/office/drawing/2014/main" id="{A1D4C5BD-6DF3-3F30-EC45-1418072A8832}"/>
              </a:ext>
            </a:extLst>
          </p:cNvPr>
          <p:cNvSpPr/>
          <p:nvPr/>
        </p:nvSpPr>
        <p:spPr>
          <a:xfrm>
            <a:off x="8095883" y="14850139"/>
            <a:ext cx="3802225" cy="82233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2400" dirty="0">
                <a:latin typeface="Arial" panose="020B0604020202020204" pitchFamily="34" charset="0"/>
                <a:cs typeface="Arial" panose="020B0604020202020204" pitchFamily="34" charset="0"/>
              </a:rPr>
              <a:t>Mid-rise apartment building</a:t>
            </a:r>
          </a:p>
        </p:txBody>
      </p:sp>
      <p:sp>
        <p:nvSpPr>
          <p:cNvPr id="1029" name="TextBox 1028">
            <a:extLst>
              <a:ext uri="{FF2B5EF4-FFF2-40B4-BE49-F238E27FC236}">
                <a16:creationId xmlns:a16="http://schemas.microsoft.com/office/drawing/2014/main" id="{3E176788-8D65-5ADD-BB82-0113BE98714B}"/>
              </a:ext>
            </a:extLst>
          </p:cNvPr>
          <p:cNvSpPr txBox="1"/>
          <p:nvPr/>
        </p:nvSpPr>
        <p:spPr>
          <a:xfrm>
            <a:off x="3940273" y="5641968"/>
            <a:ext cx="7848600" cy="923330"/>
          </a:xfrm>
          <a:prstGeom prst="rect">
            <a:avLst/>
          </a:prstGeom>
          <a:solidFill>
            <a:schemeClr val="bg1"/>
          </a:solidFill>
          <a:ln w="28575">
            <a:noFill/>
          </a:ln>
        </p:spPr>
        <p:txBody>
          <a:bodyPr wrap="square" rtlCol="0">
            <a:spAutoFit/>
          </a:bodyPr>
          <a:lstStyle/>
          <a:p>
            <a:pPr algn="ctr"/>
            <a:r>
              <a:rPr lang="en-CA" sz="5400" dirty="0">
                <a:solidFill>
                  <a:schemeClr val="accent4">
                    <a:lumMod val="75000"/>
                  </a:schemeClr>
                </a:solidFill>
                <a:latin typeface="Arial" panose="020B0604020202020204" pitchFamily="34" charset="0"/>
                <a:cs typeface="Arial" panose="020B0604020202020204" pitchFamily="34" charset="0"/>
              </a:rPr>
              <a:t>What do </a:t>
            </a:r>
            <a:r>
              <a:rPr lang="en-CA" sz="5400" b="1" dirty="0">
                <a:solidFill>
                  <a:schemeClr val="accent4">
                    <a:lumMod val="75000"/>
                  </a:schemeClr>
                </a:solidFill>
                <a:latin typeface="Arial" panose="020B0604020202020204" pitchFamily="34" charset="0"/>
                <a:cs typeface="Arial" panose="020B0604020202020204" pitchFamily="34" charset="0"/>
              </a:rPr>
              <a:t>you</a:t>
            </a:r>
            <a:r>
              <a:rPr lang="en-CA" sz="5400" dirty="0">
                <a:solidFill>
                  <a:schemeClr val="accent4">
                    <a:lumMod val="75000"/>
                  </a:schemeClr>
                </a:solidFill>
                <a:latin typeface="Arial" panose="020B0604020202020204" pitchFamily="34" charset="0"/>
                <a:cs typeface="Arial" panose="020B0604020202020204" pitchFamily="34" charset="0"/>
              </a:rPr>
              <a:t> think?</a:t>
            </a:r>
          </a:p>
        </p:txBody>
      </p:sp>
      <p:pic>
        <p:nvPicPr>
          <p:cNvPr id="5" name="Picture 4" descr="Building with solid fill">
            <a:extLst>
              <a:ext uri="{FF2B5EF4-FFF2-40B4-BE49-F238E27FC236}">
                <a16:creationId xmlns:a16="http://schemas.microsoft.com/office/drawing/2014/main" id="{CF3F8889-DECF-A347-4A24-CB62BD1F5D3C}"/>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a:xfrm>
            <a:off x="3646813" y="16398122"/>
            <a:ext cx="2795875" cy="2795875"/>
          </a:xfrm>
          <a:prstGeom prst="rect">
            <a:avLst/>
          </a:prstGeom>
        </p:spPr>
      </p:pic>
      <p:sp>
        <p:nvSpPr>
          <p:cNvPr id="6" name="Rectangle 5">
            <a:extLst>
              <a:ext uri="{FF2B5EF4-FFF2-40B4-BE49-F238E27FC236}">
                <a16:creationId xmlns:a16="http://schemas.microsoft.com/office/drawing/2014/main" id="{535A40DB-227A-4A36-119F-5C3357DD842F}"/>
              </a:ext>
            </a:extLst>
          </p:cNvPr>
          <p:cNvSpPr/>
          <p:nvPr/>
        </p:nvSpPr>
        <p:spPr>
          <a:xfrm>
            <a:off x="3646813" y="19188262"/>
            <a:ext cx="2795875" cy="82233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2400" dirty="0">
                <a:latin typeface="Arial" panose="020B0604020202020204" pitchFamily="34" charset="0"/>
                <a:cs typeface="Arial" panose="020B0604020202020204" pitchFamily="34" charset="0"/>
              </a:rPr>
              <a:t>Rental  Housing</a:t>
            </a:r>
          </a:p>
        </p:txBody>
      </p:sp>
      <p:pic>
        <p:nvPicPr>
          <p:cNvPr id="4" name="Picture 4" descr="House with solid fill">
            <a:extLst>
              <a:ext uri="{FF2B5EF4-FFF2-40B4-BE49-F238E27FC236}">
                <a16:creationId xmlns:a16="http://schemas.microsoft.com/office/drawing/2014/main" id="{A555E4A0-FCE7-EF46-F18A-8006F8E0B9E5}"/>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p:blipFill>
        <p:spPr>
          <a:xfrm>
            <a:off x="8857905" y="16398122"/>
            <a:ext cx="2795875" cy="2795875"/>
          </a:xfrm>
          <a:prstGeom prst="rect">
            <a:avLst/>
          </a:prstGeom>
        </p:spPr>
      </p:pic>
      <p:sp>
        <p:nvSpPr>
          <p:cNvPr id="7" name="Rectangle 6">
            <a:extLst>
              <a:ext uri="{FF2B5EF4-FFF2-40B4-BE49-F238E27FC236}">
                <a16:creationId xmlns:a16="http://schemas.microsoft.com/office/drawing/2014/main" id="{E820EEDB-B808-FEB0-14E7-2B4CE250151A}"/>
              </a:ext>
            </a:extLst>
          </p:cNvPr>
          <p:cNvSpPr/>
          <p:nvPr/>
        </p:nvSpPr>
        <p:spPr>
          <a:xfrm>
            <a:off x="8857905" y="19188262"/>
            <a:ext cx="2795875" cy="82233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2400" dirty="0">
                <a:latin typeface="Arial" panose="020B0604020202020204" pitchFamily="34" charset="0"/>
                <a:cs typeface="Arial" panose="020B0604020202020204" pitchFamily="34" charset="0"/>
              </a:rPr>
              <a:t>Home Ownership</a:t>
            </a:r>
          </a:p>
        </p:txBody>
      </p:sp>
      <p:sp>
        <p:nvSpPr>
          <p:cNvPr id="10" name="TextBox 9">
            <a:extLst>
              <a:ext uri="{FF2B5EF4-FFF2-40B4-BE49-F238E27FC236}">
                <a16:creationId xmlns:a16="http://schemas.microsoft.com/office/drawing/2014/main" id="{77A6B10E-EAE3-3F90-0AAC-5E69565863D9}"/>
              </a:ext>
            </a:extLst>
          </p:cNvPr>
          <p:cNvSpPr txBox="1"/>
          <p:nvPr/>
        </p:nvSpPr>
        <p:spPr>
          <a:xfrm>
            <a:off x="19932441" y="5663593"/>
            <a:ext cx="7848600" cy="923330"/>
          </a:xfrm>
          <a:prstGeom prst="rect">
            <a:avLst/>
          </a:prstGeom>
          <a:solidFill>
            <a:schemeClr val="bg1"/>
          </a:solidFill>
          <a:ln w="28575">
            <a:noFill/>
          </a:ln>
        </p:spPr>
        <p:txBody>
          <a:bodyPr wrap="square" rtlCol="0">
            <a:spAutoFit/>
          </a:bodyPr>
          <a:lstStyle/>
          <a:p>
            <a:pPr algn="ctr"/>
            <a:r>
              <a:rPr lang="en-CA" sz="5400" dirty="0">
                <a:solidFill>
                  <a:schemeClr val="accent4">
                    <a:lumMod val="75000"/>
                  </a:schemeClr>
                </a:solidFill>
                <a:latin typeface="Arial" panose="020B0604020202020204" pitchFamily="34" charset="0"/>
                <a:cs typeface="Arial" panose="020B0604020202020204" pitchFamily="34" charset="0"/>
              </a:rPr>
              <a:t>What do </a:t>
            </a:r>
            <a:r>
              <a:rPr lang="en-CA" sz="5400" b="1" dirty="0">
                <a:solidFill>
                  <a:schemeClr val="accent4">
                    <a:lumMod val="75000"/>
                  </a:schemeClr>
                </a:solidFill>
                <a:latin typeface="Arial" panose="020B0604020202020204" pitchFamily="34" charset="0"/>
                <a:cs typeface="Arial" panose="020B0604020202020204" pitchFamily="34" charset="0"/>
              </a:rPr>
              <a:t>you</a:t>
            </a:r>
            <a:r>
              <a:rPr lang="en-CA" sz="5400" dirty="0">
                <a:solidFill>
                  <a:schemeClr val="accent4">
                    <a:lumMod val="75000"/>
                  </a:schemeClr>
                </a:solidFill>
                <a:latin typeface="Arial" panose="020B0604020202020204" pitchFamily="34" charset="0"/>
                <a:cs typeface="Arial" panose="020B0604020202020204" pitchFamily="34" charset="0"/>
              </a:rPr>
              <a:t> think?</a:t>
            </a:r>
          </a:p>
        </p:txBody>
      </p:sp>
      <p:sp>
        <p:nvSpPr>
          <p:cNvPr id="11" name="Rectangle 10">
            <a:extLst>
              <a:ext uri="{FF2B5EF4-FFF2-40B4-BE49-F238E27FC236}">
                <a16:creationId xmlns:a16="http://schemas.microsoft.com/office/drawing/2014/main" id="{1C265E47-E9B1-5DE1-56E9-CF1FC019DBE6}"/>
              </a:ext>
            </a:extLst>
          </p:cNvPr>
          <p:cNvSpPr/>
          <p:nvPr/>
        </p:nvSpPr>
        <p:spPr>
          <a:xfrm>
            <a:off x="17654903" y="6564797"/>
            <a:ext cx="12403676" cy="98274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3200" dirty="0">
                <a:solidFill>
                  <a:schemeClr val="tx1"/>
                </a:solidFill>
                <a:latin typeface="Arial" panose="020B0604020202020204" pitchFamily="34" charset="0"/>
                <a:cs typeface="Arial" panose="020B0604020202020204" pitchFamily="34" charset="0"/>
              </a:rPr>
              <a:t>Using the post-it notes, provide your response to the following questions and then place it in the box:</a:t>
            </a:r>
          </a:p>
        </p:txBody>
      </p:sp>
      <p:sp>
        <p:nvSpPr>
          <p:cNvPr id="13" name="Rectangle: Rounded Corners 12">
            <a:extLst>
              <a:ext uri="{FF2B5EF4-FFF2-40B4-BE49-F238E27FC236}">
                <a16:creationId xmlns:a16="http://schemas.microsoft.com/office/drawing/2014/main" id="{DCDEC617-F29E-EB1D-ECFC-C65F2340C55F}"/>
              </a:ext>
            </a:extLst>
          </p:cNvPr>
          <p:cNvSpPr/>
          <p:nvPr/>
        </p:nvSpPr>
        <p:spPr>
          <a:xfrm>
            <a:off x="15751277" y="7894893"/>
            <a:ext cx="16429704" cy="5113184"/>
          </a:xfrm>
          <a:prstGeom prst="roundRect">
            <a:avLst/>
          </a:prstGeom>
          <a:noFill/>
          <a:ln>
            <a:solidFill>
              <a:srgbClr val="0762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dirty="0">
              <a:latin typeface="Arial" panose="020B0604020202020204" pitchFamily="34" charset="0"/>
              <a:cs typeface="Arial" panose="020B0604020202020204" pitchFamily="34" charset="0"/>
            </a:endParaRPr>
          </a:p>
        </p:txBody>
      </p:sp>
      <p:sp>
        <p:nvSpPr>
          <p:cNvPr id="15" name="Rectangle: Rounded Corners 14">
            <a:extLst>
              <a:ext uri="{FF2B5EF4-FFF2-40B4-BE49-F238E27FC236}">
                <a16:creationId xmlns:a16="http://schemas.microsoft.com/office/drawing/2014/main" id="{E0865C18-2CB4-9E4F-C1BA-C5CD501F5BE7}"/>
              </a:ext>
            </a:extLst>
          </p:cNvPr>
          <p:cNvSpPr/>
          <p:nvPr/>
        </p:nvSpPr>
        <p:spPr>
          <a:xfrm>
            <a:off x="15751277" y="13779249"/>
            <a:ext cx="16429704" cy="5113184"/>
          </a:xfrm>
          <a:prstGeom prst="roundRect">
            <a:avLst/>
          </a:prstGeom>
          <a:noFill/>
          <a:ln>
            <a:solidFill>
              <a:srgbClr val="0762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D72AD3FA-9721-4BCA-5C02-A80531894999}"/>
              </a:ext>
            </a:extLst>
          </p:cNvPr>
          <p:cNvSpPr txBox="1"/>
          <p:nvPr/>
        </p:nvSpPr>
        <p:spPr>
          <a:xfrm>
            <a:off x="16455522" y="14074557"/>
            <a:ext cx="15061111" cy="584775"/>
          </a:xfrm>
          <a:prstGeom prst="rect">
            <a:avLst/>
          </a:prstGeom>
          <a:noFill/>
        </p:spPr>
        <p:txBody>
          <a:bodyPr wrap="none" rtlCol="0">
            <a:spAutoFit/>
          </a:bodyPr>
          <a:lstStyle/>
          <a:p>
            <a:r>
              <a:rPr lang="en-CA" sz="3200" dirty="0">
                <a:latin typeface="Arial" panose="020B0604020202020204" pitchFamily="34" charset="0"/>
                <a:cs typeface="Arial" panose="020B0604020202020204" pitchFamily="34" charset="0"/>
              </a:rPr>
              <a:t>More housing opportunities are needed within the Town’s existing neighbourhoods.</a:t>
            </a:r>
          </a:p>
        </p:txBody>
      </p:sp>
      <p:sp>
        <p:nvSpPr>
          <p:cNvPr id="22" name="TextBox 21">
            <a:extLst>
              <a:ext uri="{FF2B5EF4-FFF2-40B4-BE49-F238E27FC236}">
                <a16:creationId xmlns:a16="http://schemas.microsoft.com/office/drawing/2014/main" id="{14189C54-D870-36CF-63E2-831FDEF63E20}"/>
              </a:ext>
            </a:extLst>
          </p:cNvPr>
          <p:cNvSpPr txBox="1"/>
          <p:nvPr/>
        </p:nvSpPr>
        <p:spPr>
          <a:xfrm>
            <a:off x="16455522" y="8156357"/>
            <a:ext cx="13201050" cy="584775"/>
          </a:xfrm>
          <a:prstGeom prst="rect">
            <a:avLst/>
          </a:prstGeom>
          <a:noFill/>
        </p:spPr>
        <p:txBody>
          <a:bodyPr wrap="none" rtlCol="0">
            <a:spAutoFit/>
          </a:bodyPr>
          <a:lstStyle/>
          <a:p>
            <a:r>
              <a:rPr lang="en-CA" sz="3200" dirty="0">
                <a:latin typeface="Arial" panose="020B0604020202020204" pitchFamily="34" charset="0"/>
                <a:cs typeface="Arial" panose="020B0604020202020204" pitchFamily="34" charset="0"/>
              </a:rPr>
              <a:t>How can the Town plan for a greater mix and range of housing choices?.</a:t>
            </a:r>
          </a:p>
        </p:txBody>
      </p:sp>
    </p:spTree>
    <p:extLst>
      <p:ext uri="{BB962C8B-B14F-4D97-AF65-F5344CB8AC3E}">
        <p14:creationId xmlns:p14="http://schemas.microsoft.com/office/powerpoint/2010/main" val="40285692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A1417-C2D6-8E44-4BF3-589F14B6C1A9}"/>
              </a:ext>
            </a:extLst>
          </p:cNvPr>
          <p:cNvSpPr>
            <a:spLocks noGrp="1"/>
          </p:cNvSpPr>
          <p:nvPr>
            <p:ph type="title"/>
          </p:nvPr>
        </p:nvSpPr>
        <p:spPr/>
        <p:txBody>
          <a:bodyPr>
            <a:normAutofit/>
          </a:bodyPr>
          <a:lstStyle/>
          <a:p>
            <a:r>
              <a:rPr lang="en-CA" sz="10000" dirty="0"/>
              <a:t>Heritage and Culture</a:t>
            </a:r>
          </a:p>
        </p:txBody>
      </p:sp>
      <p:sp>
        <p:nvSpPr>
          <p:cNvPr id="7" name="Rectangle 6">
            <a:extLst>
              <a:ext uri="{FF2B5EF4-FFF2-40B4-BE49-F238E27FC236}">
                <a16:creationId xmlns:a16="http://schemas.microsoft.com/office/drawing/2014/main" id="{516ED80F-48DB-CB44-B2CA-38F16E6DA969}"/>
              </a:ext>
            </a:extLst>
          </p:cNvPr>
          <p:cNvSpPr/>
          <p:nvPr/>
        </p:nvSpPr>
        <p:spPr>
          <a:xfrm>
            <a:off x="16197943" y="1254374"/>
            <a:ext cx="16720457" cy="5366582"/>
          </a:xfrm>
          <a:prstGeom prst="rect">
            <a:avLst/>
          </a:prstGeom>
          <a:solidFill>
            <a:srgbClr val="E21D38">
              <a:alpha val="20000"/>
            </a:srgb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spcBef>
                <a:spcPts val="600"/>
              </a:spcBef>
            </a:pPr>
            <a:r>
              <a:rPr lang="en-CA" sz="3600" dirty="0">
                <a:solidFill>
                  <a:schemeClr val="tx1"/>
                </a:solidFill>
                <a:latin typeface="Arial" panose="020B0604020202020204" pitchFamily="34" charset="0"/>
                <a:cs typeface="Arial" panose="020B0604020202020204" pitchFamily="34" charset="0"/>
              </a:rPr>
              <a:t>The Town of Fort Erie has a rich </a:t>
            </a:r>
            <a:r>
              <a:rPr lang="en-CA" sz="3600" b="1" dirty="0">
                <a:solidFill>
                  <a:schemeClr val="accent2"/>
                </a:solidFill>
                <a:latin typeface="Arial" panose="020B0604020202020204" pitchFamily="34" charset="0"/>
                <a:cs typeface="Arial" panose="020B0604020202020204" pitchFamily="34" charset="0"/>
              </a:rPr>
              <a:t>cultural history </a:t>
            </a:r>
            <a:r>
              <a:rPr lang="en-CA" sz="3600" dirty="0">
                <a:solidFill>
                  <a:schemeClr val="tx1"/>
                </a:solidFill>
                <a:latin typeface="Arial" panose="020B0604020202020204" pitchFamily="34" charset="0"/>
                <a:cs typeface="Arial" panose="020B0604020202020204" pitchFamily="34" charset="0"/>
              </a:rPr>
              <a:t>that holds significant value to the Town. The current Official Plan has five categories of cultural heritage which include:</a:t>
            </a:r>
          </a:p>
          <a:p>
            <a:pPr lvl="1">
              <a:spcBef>
                <a:spcPts val="600"/>
              </a:spcBef>
            </a:pPr>
            <a:endParaRPr lang="en-CA" sz="1050" dirty="0">
              <a:solidFill>
                <a:schemeClr val="tx1"/>
              </a:solidFill>
              <a:latin typeface="Arial" panose="020B0604020202020204" pitchFamily="34" charset="0"/>
              <a:cs typeface="Arial" panose="020B0604020202020204" pitchFamily="34" charset="0"/>
            </a:endParaRPr>
          </a:p>
          <a:p>
            <a:pPr marL="1800000" lvl="1" indent="-342900">
              <a:spcBef>
                <a:spcPts val="600"/>
              </a:spcBef>
              <a:buFont typeface="Arial" panose="020B0604020202020204" pitchFamily="34" charset="0"/>
              <a:buChar char="•"/>
            </a:pPr>
            <a:r>
              <a:rPr lang="en-CA" sz="3400" dirty="0">
                <a:solidFill>
                  <a:schemeClr val="tx1"/>
                </a:solidFill>
                <a:latin typeface="Arial" panose="020B0604020202020204" pitchFamily="34" charset="0"/>
                <a:cs typeface="Arial" panose="020B0604020202020204" pitchFamily="34" charset="0"/>
              </a:rPr>
              <a:t>Cultural heritage landscapes</a:t>
            </a:r>
          </a:p>
          <a:p>
            <a:pPr marL="1800000" lvl="1" indent="-342900">
              <a:spcBef>
                <a:spcPts val="600"/>
              </a:spcBef>
              <a:buFont typeface="Arial" panose="020B0604020202020204" pitchFamily="34" charset="0"/>
              <a:buChar char="•"/>
            </a:pPr>
            <a:r>
              <a:rPr lang="en-CA" sz="3400" dirty="0">
                <a:solidFill>
                  <a:schemeClr val="tx1"/>
                </a:solidFill>
                <a:latin typeface="Arial" panose="020B0604020202020204" pitchFamily="34" charset="0"/>
                <a:cs typeface="Arial" panose="020B0604020202020204" pitchFamily="34" charset="0"/>
              </a:rPr>
              <a:t>Built heritage</a:t>
            </a:r>
          </a:p>
          <a:p>
            <a:pPr marL="1800000" lvl="1" indent="-342900">
              <a:spcBef>
                <a:spcPts val="600"/>
              </a:spcBef>
              <a:buFont typeface="Arial" panose="020B0604020202020204" pitchFamily="34" charset="0"/>
              <a:buChar char="•"/>
            </a:pPr>
            <a:r>
              <a:rPr lang="en-CA" sz="3400" dirty="0">
                <a:solidFill>
                  <a:schemeClr val="tx1"/>
                </a:solidFill>
                <a:latin typeface="Arial" panose="020B0604020202020204" pitchFamily="34" charset="0"/>
                <a:cs typeface="Arial" panose="020B0604020202020204" pitchFamily="34" charset="0"/>
              </a:rPr>
              <a:t>Archaeological sites</a:t>
            </a:r>
          </a:p>
          <a:p>
            <a:pPr marL="1800000" lvl="1" indent="-342900">
              <a:spcBef>
                <a:spcPts val="600"/>
              </a:spcBef>
              <a:buFont typeface="Arial" panose="020B0604020202020204" pitchFamily="34" charset="0"/>
              <a:buChar char="•"/>
            </a:pPr>
            <a:r>
              <a:rPr lang="en-CA" sz="3400" dirty="0">
                <a:solidFill>
                  <a:schemeClr val="tx1"/>
                </a:solidFill>
                <a:latin typeface="Arial" panose="020B0604020202020204" pitchFamily="34" charset="0"/>
                <a:cs typeface="Arial" panose="020B0604020202020204" pitchFamily="34" charset="0"/>
              </a:rPr>
              <a:t>Moveable heritage (artifacts and archives)</a:t>
            </a:r>
          </a:p>
          <a:p>
            <a:pPr marL="1800000" lvl="1" indent="-342900">
              <a:spcBef>
                <a:spcPts val="600"/>
              </a:spcBef>
              <a:buFont typeface="Arial" panose="020B0604020202020204" pitchFamily="34" charset="0"/>
              <a:buChar char="•"/>
            </a:pPr>
            <a:r>
              <a:rPr lang="en-CA" sz="3400" dirty="0">
                <a:solidFill>
                  <a:schemeClr val="tx1"/>
                </a:solidFill>
                <a:latin typeface="Arial" panose="020B0604020202020204" pitchFamily="34" charset="0"/>
                <a:cs typeface="Arial" panose="020B0604020202020204" pitchFamily="34" charset="0"/>
              </a:rPr>
              <a:t>Intangible heritage</a:t>
            </a:r>
          </a:p>
        </p:txBody>
      </p:sp>
      <p:sp>
        <p:nvSpPr>
          <p:cNvPr id="8" name="Rectangle 7">
            <a:extLst>
              <a:ext uri="{FF2B5EF4-FFF2-40B4-BE49-F238E27FC236}">
                <a16:creationId xmlns:a16="http://schemas.microsoft.com/office/drawing/2014/main" id="{374C794E-063A-8DAC-1B4D-5577FA17A29D}"/>
              </a:ext>
            </a:extLst>
          </p:cNvPr>
          <p:cNvSpPr/>
          <p:nvPr/>
        </p:nvSpPr>
        <p:spPr>
          <a:xfrm>
            <a:off x="17362448" y="6827040"/>
            <a:ext cx="14391446" cy="2060570"/>
          </a:xfrm>
          <a:prstGeom prst="rect">
            <a:avLst/>
          </a:prstGeom>
          <a:solidFill>
            <a:schemeClr val="bg1">
              <a:alpha val="32157"/>
            </a:scheme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lvl="1">
              <a:spcBef>
                <a:spcPts val="600"/>
              </a:spcBef>
            </a:pPr>
            <a:r>
              <a:rPr lang="en-CA" sz="4800" dirty="0">
                <a:solidFill>
                  <a:schemeClr val="tx1"/>
                </a:solidFill>
                <a:latin typeface="Arial" panose="020B0604020202020204" pitchFamily="34" charset="0"/>
                <a:cs typeface="Arial" panose="020B0604020202020204" pitchFamily="34" charset="0"/>
              </a:rPr>
              <a:t>Give</a:t>
            </a:r>
            <a:r>
              <a:rPr lang="en-CA" sz="4800" b="1" dirty="0">
                <a:solidFill>
                  <a:schemeClr val="tx1"/>
                </a:solidFill>
                <a:latin typeface="Arial" panose="020B0604020202020204" pitchFamily="34" charset="0"/>
                <a:cs typeface="Arial" panose="020B0604020202020204" pitchFamily="34" charset="0"/>
              </a:rPr>
              <a:t> </a:t>
            </a:r>
            <a:r>
              <a:rPr lang="en-CA" sz="4800" b="1" dirty="0">
                <a:solidFill>
                  <a:schemeClr val="accent2"/>
                </a:solidFill>
                <a:latin typeface="Arial" panose="020B0604020202020204" pitchFamily="34" charset="0"/>
                <a:cs typeface="Arial" panose="020B0604020202020204" pitchFamily="34" charset="0"/>
              </a:rPr>
              <a:t>your</a:t>
            </a:r>
            <a:r>
              <a:rPr lang="en-CA" sz="4800" b="1" dirty="0">
                <a:solidFill>
                  <a:schemeClr val="tx1"/>
                </a:solidFill>
                <a:latin typeface="Arial" panose="020B0604020202020204" pitchFamily="34" charset="0"/>
                <a:cs typeface="Arial" panose="020B0604020202020204" pitchFamily="34" charset="0"/>
              </a:rPr>
              <a:t> </a:t>
            </a:r>
            <a:r>
              <a:rPr lang="en-CA" sz="4800" dirty="0">
                <a:solidFill>
                  <a:schemeClr val="tx1"/>
                </a:solidFill>
                <a:latin typeface="Arial" panose="020B0604020202020204" pitchFamily="34" charset="0"/>
                <a:cs typeface="Arial" panose="020B0604020202020204" pitchFamily="34" charset="0"/>
              </a:rPr>
              <a:t>input!</a:t>
            </a:r>
          </a:p>
          <a:p>
            <a:pPr marL="0" lvl="1">
              <a:spcBef>
                <a:spcPts val="600"/>
              </a:spcBef>
            </a:pPr>
            <a:endParaRPr lang="en-CA" sz="1000" b="1" dirty="0">
              <a:solidFill>
                <a:schemeClr val="accent3">
                  <a:lumMod val="75000"/>
                </a:schemeClr>
              </a:solidFill>
              <a:latin typeface="Arial" panose="020B0604020202020204" pitchFamily="34" charset="0"/>
              <a:cs typeface="Arial" panose="020B0604020202020204" pitchFamily="34" charset="0"/>
            </a:endParaRPr>
          </a:p>
          <a:p>
            <a:pPr marL="0" lvl="1">
              <a:spcBef>
                <a:spcPts val="600"/>
              </a:spcBef>
            </a:pPr>
            <a:r>
              <a:rPr lang="en-CA" sz="3200" dirty="0">
                <a:solidFill>
                  <a:schemeClr val="tx1"/>
                </a:solidFill>
                <a:latin typeface="Arial" panose="020B0604020202020204" pitchFamily="34" charset="0"/>
                <a:cs typeface="Arial" panose="020B0604020202020204" pitchFamily="34" charset="0"/>
              </a:rPr>
              <a:t>Write your ideas on sticky notes and place it in one of the boxes, below.</a:t>
            </a:r>
          </a:p>
        </p:txBody>
      </p:sp>
      <p:sp>
        <p:nvSpPr>
          <p:cNvPr id="9" name="Rectangle 8">
            <a:extLst>
              <a:ext uri="{FF2B5EF4-FFF2-40B4-BE49-F238E27FC236}">
                <a16:creationId xmlns:a16="http://schemas.microsoft.com/office/drawing/2014/main" id="{0A18BB6E-C4C9-AB45-6C7E-07C20FAD990D}"/>
              </a:ext>
            </a:extLst>
          </p:cNvPr>
          <p:cNvSpPr/>
          <p:nvPr/>
        </p:nvSpPr>
        <p:spPr>
          <a:xfrm>
            <a:off x="17225007" y="8801903"/>
            <a:ext cx="15098689" cy="3102429"/>
          </a:xfrm>
          <a:prstGeom prst="rect">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CA" sz="3200" dirty="0">
                <a:solidFill>
                  <a:schemeClr val="accent2"/>
                </a:solidFill>
                <a:latin typeface="Arial" panose="020B0604020202020204" pitchFamily="34" charset="0"/>
                <a:cs typeface="Arial" panose="020B0604020202020204" pitchFamily="34" charset="0"/>
              </a:rPr>
              <a:t>What heritage features or landscapes are in the Town that you value?</a:t>
            </a:r>
          </a:p>
        </p:txBody>
      </p:sp>
      <p:sp>
        <p:nvSpPr>
          <p:cNvPr id="10" name="Rectangle 9">
            <a:extLst>
              <a:ext uri="{FF2B5EF4-FFF2-40B4-BE49-F238E27FC236}">
                <a16:creationId xmlns:a16="http://schemas.microsoft.com/office/drawing/2014/main" id="{8DD0429F-0803-14BC-E289-928323616860}"/>
              </a:ext>
            </a:extLst>
          </p:cNvPr>
          <p:cNvSpPr/>
          <p:nvPr/>
        </p:nvSpPr>
        <p:spPr>
          <a:xfrm>
            <a:off x="17230614" y="12222215"/>
            <a:ext cx="15093082" cy="3102430"/>
          </a:xfrm>
          <a:prstGeom prst="rect">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CA" sz="3200" dirty="0">
                <a:solidFill>
                  <a:schemeClr val="accent2"/>
                </a:solidFill>
                <a:latin typeface="Arial" panose="020B0604020202020204" pitchFamily="34" charset="0"/>
                <a:cs typeface="Arial" panose="020B0604020202020204" pitchFamily="34" charset="0"/>
              </a:rPr>
              <a:t>How can the Town protect and enhance its heritage features?</a:t>
            </a:r>
          </a:p>
        </p:txBody>
      </p:sp>
      <p:sp>
        <p:nvSpPr>
          <p:cNvPr id="11" name="Rectangle 10">
            <a:extLst>
              <a:ext uri="{FF2B5EF4-FFF2-40B4-BE49-F238E27FC236}">
                <a16:creationId xmlns:a16="http://schemas.microsoft.com/office/drawing/2014/main" id="{F4CA600C-E691-DFA6-750F-E926CD62FA43}"/>
              </a:ext>
            </a:extLst>
          </p:cNvPr>
          <p:cNvSpPr/>
          <p:nvPr/>
        </p:nvSpPr>
        <p:spPr>
          <a:xfrm>
            <a:off x="17230614" y="15642528"/>
            <a:ext cx="15093082" cy="3102431"/>
          </a:xfrm>
          <a:prstGeom prst="rect">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CA" sz="3200" dirty="0">
                <a:solidFill>
                  <a:schemeClr val="accent2"/>
                </a:solidFill>
                <a:latin typeface="Arial" panose="020B0604020202020204" pitchFamily="34" charset="0"/>
                <a:cs typeface="Arial" panose="020B0604020202020204" pitchFamily="34" charset="0"/>
              </a:rPr>
              <a:t>How do you think the Town balance historical buildings and forms with modern buildings and development? </a:t>
            </a:r>
          </a:p>
        </p:txBody>
      </p:sp>
      <p:sp>
        <p:nvSpPr>
          <p:cNvPr id="12" name="Rectangle 11">
            <a:extLst>
              <a:ext uri="{FF2B5EF4-FFF2-40B4-BE49-F238E27FC236}">
                <a16:creationId xmlns:a16="http://schemas.microsoft.com/office/drawing/2014/main" id="{5BA18787-B8AD-C5D3-D24A-A271F1D7D65C}"/>
              </a:ext>
            </a:extLst>
          </p:cNvPr>
          <p:cNvSpPr/>
          <p:nvPr/>
        </p:nvSpPr>
        <p:spPr>
          <a:xfrm>
            <a:off x="1187546" y="4608299"/>
            <a:ext cx="6832217" cy="3262072"/>
          </a:xfrm>
          <a:prstGeom prst="rect">
            <a:avLst/>
          </a:prstGeom>
          <a:solidFill>
            <a:srgbClr val="ABD6E3">
              <a:alpha val="20000"/>
            </a:srgb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600"/>
              </a:spcBef>
            </a:pPr>
            <a:r>
              <a:rPr lang="en-CA" sz="3400" dirty="0">
                <a:solidFill>
                  <a:schemeClr val="tx1"/>
                </a:solidFill>
                <a:latin typeface="Arial" panose="020B0604020202020204" pitchFamily="34" charset="0"/>
                <a:cs typeface="Arial" panose="020B0604020202020204" pitchFamily="34" charset="0"/>
              </a:rPr>
              <a:t>Intangible heritage is described in the current Official Plan as traditional skills, beliefs, folklore, </a:t>
            </a:r>
          </a:p>
          <a:p>
            <a:pPr>
              <a:spcBef>
                <a:spcPts val="600"/>
              </a:spcBef>
            </a:pPr>
            <a:r>
              <a:rPr lang="en-CA" sz="3400" dirty="0">
                <a:solidFill>
                  <a:schemeClr val="tx1"/>
                </a:solidFill>
                <a:latin typeface="Arial" panose="020B0604020202020204" pitchFamily="34" charset="0"/>
                <a:cs typeface="Arial" panose="020B0604020202020204" pitchFamily="34" charset="0"/>
              </a:rPr>
              <a:t>songs and dances.</a:t>
            </a:r>
          </a:p>
        </p:txBody>
      </p:sp>
      <p:sp>
        <p:nvSpPr>
          <p:cNvPr id="13" name="Rectangle: Rounded Corners 12">
            <a:extLst>
              <a:ext uri="{FF2B5EF4-FFF2-40B4-BE49-F238E27FC236}">
                <a16:creationId xmlns:a16="http://schemas.microsoft.com/office/drawing/2014/main" id="{6D806E9F-99B6-5C46-FED8-13A1FB6A94A7}"/>
              </a:ext>
            </a:extLst>
          </p:cNvPr>
          <p:cNvSpPr/>
          <p:nvPr/>
        </p:nvSpPr>
        <p:spPr>
          <a:xfrm>
            <a:off x="1187546" y="3267031"/>
            <a:ext cx="6832217" cy="1341268"/>
          </a:xfrm>
          <a:prstGeom prst="roundRect">
            <a:avLst>
              <a:gd name="adj" fmla="val 0"/>
            </a:avLst>
          </a:prstGeom>
          <a:solidFill>
            <a:schemeClr val="accent1"/>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493776" tIns="493776" rIns="493776" bIns="493776" rtlCol="0" anchor="ctr" anchorCtr="0"/>
          <a:lstStyle/>
          <a:p>
            <a:pPr algn="ctr"/>
            <a:r>
              <a:rPr lang="en-CA" sz="4200" dirty="0">
                <a:latin typeface="Arial" panose="020B0604020202020204" pitchFamily="34" charset="0"/>
                <a:cs typeface="Arial" panose="020B0604020202020204" pitchFamily="34" charset="0"/>
              </a:rPr>
              <a:t> Intangible heritage:</a:t>
            </a:r>
          </a:p>
        </p:txBody>
      </p:sp>
      <p:sp>
        <p:nvSpPr>
          <p:cNvPr id="14" name="Rectangle: Rounded Corners 13">
            <a:extLst>
              <a:ext uri="{FF2B5EF4-FFF2-40B4-BE49-F238E27FC236}">
                <a16:creationId xmlns:a16="http://schemas.microsoft.com/office/drawing/2014/main" id="{D67FD9A4-25D0-BDE4-8884-906C9BDEEB86}"/>
              </a:ext>
            </a:extLst>
          </p:cNvPr>
          <p:cNvSpPr/>
          <p:nvPr/>
        </p:nvSpPr>
        <p:spPr>
          <a:xfrm>
            <a:off x="8674626" y="3287005"/>
            <a:ext cx="6832217" cy="1341268"/>
          </a:xfrm>
          <a:prstGeom prst="roundRect">
            <a:avLst>
              <a:gd name="adj" fmla="val 0"/>
            </a:avLst>
          </a:prstGeom>
          <a:solidFill>
            <a:schemeClr val="accent1"/>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493776" tIns="493776" rIns="493776" bIns="493776" rtlCol="0" anchor="ctr" anchorCtr="0"/>
          <a:lstStyle/>
          <a:p>
            <a:pPr algn="ctr"/>
            <a:r>
              <a:rPr lang="en-CA" sz="4200" dirty="0">
                <a:latin typeface="Arial" panose="020B0604020202020204" pitchFamily="34" charset="0"/>
                <a:cs typeface="Arial" panose="020B0604020202020204" pitchFamily="34" charset="0"/>
              </a:rPr>
              <a:t>Material form of Cultural Heritage:</a:t>
            </a:r>
          </a:p>
        </p:txBody>
      </p:sp>
      <p:sp>
        <p:nvSpPr>
          <p:cNvPr id="15" name="Rectangle 14">
            <a:extLst>
              <a:ext uri="{FF2B5EF4-FFF2-40B4-BE49-F238E27FC236}">
                <a16:creationId xmlns:a16="http://schemas.microsoft.com/office/drawing/2014/main" id="{913A89A3-7443-A7D2-EBF8-8E9BC64997ED}"/>
              </a:ext>
            </a:extLst>
          </p:cNvPr>
          <p:cNvSpPr/>
          <p:nvPr/>
        </p:nvSpPr>
        <p:spPr>
          <a:xfrm>
            <a:off x="8674626" y="4628273"/>
            <a:ext cx="6832217" cy="3262072"/>
          </a:xfrm>
          <a:prstGeom prst="rect">
            <a:avLst/>
          </a:prstGeom>
          <a:solidFill>
            <a:srgbClr val="ABD6E3">
              <a:alpha val="20000"/>
            </a:srgb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Bef>
                <a:spcPts val="600"/>
              </a:spcBef>
            </a:pPr>
            <a:r>
              <a:rPr lang="en-CA" sz="3400" dirty="0">
                <a:solidFill>
                  <a:schemeClr val="tx1"/>
                </a:solidFill>
                <a:latin typeface="Arial" panose="020B0604020202020204" pitchFamily="34" charset="0"/>
                <a:cs typeface="Arial" panose="020B0604020202020204" pitchFamily="34" charset="0"/>
              </a:rPr>
              <a:t>Material Cultural Heritage is described in the current Official Plan as physical remains (buildings, structures and artifacts)</a:t>
            </a:r>
          </a:p>
        </p:txBody>
      </p:sp>
      <p:pic>
        <p:nvPicPr>
          <p:cNvPr id="4" name="Picture 3">
            <a:extLst>
              <a:ext uri="{FF2B5EF4-FFF2-40B4-BE49-F238E27FC236}">
                <a16:creationId xmlns:a16="http://schemas.microsoft.com/office/drawing/2014/main" id="{71AFC3D9-25C8-E5B8-B8F3-FEFDF1C59F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75421" y="8842688"/>
            <a:ext cx="14222522" cy="9902271"/>
          </a:xfrm>
          <a:prstGeom prst="rect">
            <a:avLst/>
          </a:prstGeom>
          <a:ln>
            <a:solidFill>
              <a:schemeClr val="tx1">
                <a:lumMod val="65000"/>
                <a:lumOff val="35000"/>
              </a:schemeClr>
            </a:solidFill>
          </a:ln>
        </p:spPr>
      </p:pic>
    </p:spTree>
    <p:extLst>
      <p:ext uri="{BB962C8B-B14F-4D97-AF65-F5344CB8AC3E}">
        <p14:creationId xmlns:p14="http://schemas.microsoft.com/office/powerpoint/2010/main" val="35648517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ECE305B-8F9A-A594-01FE-E063F22D0A69}"/>
              </a:ext>
            </a:extLst>
          </p:cNvPr>
          <p:cNvSpPr>
            <a:spLocks noGrp="1"/>
          </p:cNvSpPr>
          <p:nvPr>
            <p:ph idx="1"/>
          </p:nvPr>
        </p:nvSpPr>
        <p:spPr>
          <a:xfrm>
            <a:off x="0" y="2166158"/>
            <a:ext cx="21550703" cy="6122736"/>
          </a:xfrm>
          <a:noFill/>
        </p:spPr>
        <p:txBody>
          <a:bodyPr anchor="ctr">
            <a:noAutofit/>
          </a:bodyPr>
          <a:lstStyle/>
          <a:p>
            <a:pPr lvl="1"/>
            <a:r>
              <a:rPr lang="en-CA" sz="4000" b="1" dirty="0">
                <a:solidFill>
                  <a:schemeClr val="accent2"/>
                </a:solidFill>
              </a:rPr>
              <a:t>Community hubs </a:t>
            </a:r>
            <a:r>
              <a:rPr lang="en-CA" sz="4000" dirty="0"/>
              <a:t>refer to physical locations or facilities that serve as focal points for community activities, community services, and social interactions.</a:t>
            </a:r>
          </a:p>
          <a:p>
            <a:pPr lvl="1"/>
            <a:r>
              <a:rPr lang="en-CA" sz="4000" b="1" dirty="0">
                <a:solidFill>
                  <a:schemeClr val="accent2"/>
                </a:solidFill>
              </a:rPr>
              <a:t>Flex streets </a:t>
            </a:r>
            <a:r>
              <a:rPr lang="en-CA" sz="4000" dirty="0"/>
              <a:t>are adaptable street spaces that can be temporarily or permanently transformed to accommodate various uses beyond traditional vehicular traffic.</a:t>
            </a:r>
          </a:p>
          <a:p>
            <a:pPr lvl="1"/>
            <a:r>
              <a:rPr lang="en-CA" sz="4000" b="1" dirty="0">
                <a:solidFill>
                  <a:schemeClr val="accent2"/>
                </a:solidFill>
              </a:rPr>
              <a:t>Community hubs </a:t>
            </a:r>
            <a:r>
              <a:rPr lang="en-CA" sz="4000" dirty="0"/>
              <a:t>and </a:t>
            </a:r>
            <a:r>
              <a:rPr lang="en-CA" sz="4000" b="1" dirty="0">
                <a:solidFill>
                  <a:schemeClr val="accent2"/>
                </a:solidFill>
              </a:rPr>
              <a:t>flex streets </a:t>
            </a:r>
            <a:r>
              <a:rPr lang="en-CA" sz="4000" dirty="0"/>
              <a:t>are gathering places that connect residents to each other and their community. </a:t>
            </a:r>
          </a:p>
        </p:txBody>
      </p:sp>
      <p:sp>
        <p:nvSpPr>
          <p:cNvPr id="4" name="Title 1">
            <a:extLst>
              <a:ext uri="{FF2B5EF4-FFF2-40B4-BE49-F238E27FC236}">
                <a16:creationId xmlns:a16="http://schemas.microsoft.com/office/drawing/2014/main" id="{2B5514D8-16EC-7F60-796F-381A139E96C9}"/>
              </a:ext>
            </a:extLst>
          </p:cNvPr>
          <p:cNvSpPr>
            <a:spLocks noGrp="1"/>
          </p:cNvSpPr>
          <p:nvPr>
            <p:ph type="title"/>
          </p:nvPr>
        </p:nvSpPr>
        <p:spPr>
          <a:xfrm>
            <a:off x="1190350" y="637863"/>
            <a:ext cx="30530345" cy="2340467"/>
          </a:xfrm>
        </p:spPr>
        <p:txBody>
          <a:bodyPr>
            <a:normAutofit/>
          </a:bodyPr>
          <a:lstStyle/>
          <a:p>
            <a:r>
              <a:rPr lang="en-CA" sz="10000" dirty="0"/>
              <a:t>Heritage and Culture</a:t>
            </a:r>
          </a:p>
        </p:txBody>
      </p:sp>
      <p:sp>
        <p:nvSpPr>
          <p:cNvPr id="11" name="TextBox 10">
            <a:extLst>
              <a:ext uri="{FF2B5EF4-FFF2-40B4-BE49-F238E27FC236}">
                <a16:creationId xmlns:a16="http://schemas.microsoft.com/office/drawing/2014/main" id="{DA8E74D0-C405-E846-7F2F-5CAAADF90C01}"/>
              </a:ext>
            </a:extLst>
          </p:cNvPr>
          <p:cNvSpPr txBox="1"/>
          <p:nvPr/>
        </p:nvSpPr>
        <p:spPr>
          <a:xfrm>
            <a:off x="3017110" y="10629271"/>
            <a:ext cx="15516482" cy="707886"/>
          </a:xfrm>
          <a:prstGeom prst="rect">
            <a:avLst/>
          </a:prstGeom>
          <a:noFill/>
        </p:spPr>
        <p:txBody>
          <a:bodyPr wrap="square">
            <a:spAutoFit/>
          </a:bodyPr>
          <a:lstStyle/>
          <a:p>
            <a:r>
              <a:rPr lang="en-CA" sz="4000" dirty="0">
                <a:latin typeface="Arial" panose="020B0604020202020204" pitchFamily="34" charset="0"/>
                <a:cs typeface="Arial" panose="020B0604020202020204" pitchFamily="34" charset="0"/>
              </a:rPr>
              <a:t>Should the Town consider </a:t>
            </a:r>
            <a:r>
              <a:rPr lang="en-CA" sz="4000" b="1" dirty="0">
                <a:solidFill>
                  <a:schemeClr val="accent2"/>
                </a:solidFill>
                <a:latin typeface="Arial" panose="020B0604020202020204" pitchFamily="34" charset="0"/>
                <a:cs typeface="Arial" panose="020B0604020202020204" pitchFamily="34" charset="0"/>
              </a:rPr>
              <a:t>community hubs </a:t>
            </a:r>
            <a:r>
              <a:rPr lang="en-CA" sz="4000" dirty="0">
                <a:latin typeface="Arial" panose="020B0604020202020204" pitchFamily="34" charset="0"/>
                <a:cs typeface="Arial" panose="020B0604020202020204" pitchFamily="34" charset="0"/>
              </a:rPr>
              <a:t>or </a:t>
            </a:r>
            <a:r>
              <a:rPr lang="en-CA" sz="4000" b="1" dirty="0">
                <a:solidFill>
                  <a:schemeClr val="accent2"/>
                </a:solidFill>
                <a:latin typeface="Arial" panose="020B0604020202020204" pitchFamily="34" charset="0"/>
                <a:cs typeface="Arial" panose="020B0604020202020204" pitchFamily="34" charset="0"/>
              </a:rPr>
              <a:t>flex streets</a:t>
            </a:r>
            <a:r>
              <a:rPr lang="en-CA" sz="4000" dirty="0">
                <a:latin typeface="Arial" panose="020B0604020202020204" pitchFamily="34" charset="0"/>
                <a:cs typeface="Arial" panose="020B0604020202020204" pitchFamily="34" charset="0"/>
              </a:rPr>
              <a:t>?</a:t>
            </a:r>
          </a:p>
        </p:txBody>
      </p:sp>
      <p:sp>
        <p:nvSpPr>
          <p:cNvPr id="13" name="TextBox 12">
            <a:extLst>
              <a:ext uri="{FF2B5EF4-FFF2-40B4-BE49-F238E27FC236}">
                <a16:creationId xmlns:a16="http://schemas.microsoft.com/office/drawing/2014/main" id="{CACA6A01-1336-B430-6605-1C4FFB3C5F56}"/>
              </a:ext>
            </a:extLst>
          </p:cNvPr>
          <p:cNvSpPr txBox="1"/>
          <p:nvPr/>
        </p:nvSpPr>
        <p:spPr>
          <a:xfrm>
            <a:off x="2287868" y="19071556"/>
            <a:ext cx="16557170" cy="707886"/>
          </a:xfrm>
          <a:prstGeom prst="rect">
            <a:avLst/>
          </a:prstGeom>
          <a:noFill/>
        </p:spPr>
        <p:txBody>
          <a:bodyPr wrap="square">
            <a:spAutoFit/>
          </a:bodyPr>
          <a:lstStyle/>
          <a:p>
            <a:pPr algn="ctr"/>
            <a:r>
              <a:rPr lang="en-CA" sz="4000" b="1" dirty="0">
                <a:solidFill>
                  <a:schemeClr val="accent2"/>
                </a:solidFill>
                <a:latin typeface="Arial" panose="020B0604020202020204" pitchFamily="34" charset="0"/>
                <a:cs typeface="Arial" panose="020B0604020202020204" pitchFamily="34" charset="0"/>
              </a:rPr>
              <a:t>Where</a:t>
            </a:r>
            <a:r>
              <a:rPr lang="en-CA" sz="4000" dirty="0">
                <a:latin typeface="Arial" panose="020B0604020202020204" pitchFamily="34" charset="0"/>
                <a:cs typeface="Arial" panose="020B0604020202020204" pitchFamily="34" charset="0"/>
              </a:rPr>
              <a:t> would these be </a:t>
            </a:r>
            <a:r>
              <a:rPr lang="en-CA" sz="4000" b="1" dirty="0">
                <a:solidFill>
                  <a:schemeClr val="accent2"/>
                </a:solidFill>
                <a:latin typeface="Arial" panose="020B0604020202020204" pitchFamily="34" charset="0"/>
                <a:cs typeface="Arial" panose="020B0604020202020204" pitchFamily="34" charset="0"/>
              </a:rPr>
              <a:t>most suitable</a:t>
            </a:r>
            <a:r>
              <a:rPr lang="en-CA" sz="4000" dirty="0">
                <a:latin typeface="Arial" panose="020B0604020202020204" pitchFamily="34" charset="0"/>
                <a:cs typeface="Arial" panose="020B0604020202020204" pitchFamily="34" charset="0"/>
              </a:rPr>
              <a:t>? </a:t>
            </a:r>
          </a:p>
        </p:txBody>
      </p:sp>
      <p:graphicFrame>
        <p:nvGraphicFramePr>
          <p:cNvPr id="16" name="Table 15">
            <a:extLst>
              <a:ext uri="{FF2B5EF4-FFF2-40B4-BE49-F238E27FC236}">
                <a16:creationId xmlns:a16="http://schemas.microsoft.com/office/drawing/2014/main" id="{5B03D0F7-1C82-DF33-D054-A47E18C6C1A3}"/>
              </a:ext>
            </a:extLst>
          </p:cNvPr>
          <p:cNvGraphicFramePr>
            <a:graphicFrameLocks noGrp="1"/>
          </p:cNvGraphicFramePr>
          <p:nvPr>
            <p:extLst>
              <p:ext uri="{D42A27DB-BD31-4B8C-83A1-F6EECF244321}">
                <p14:modId xmlns:p14="http://schemas.microsoft.com/office/powerpoint/2010/main" val="570448055"/>
              </p:ext>
            </p:extLst>
          </p:nvPr>
        </p:nvGraphicFramePr>
        <p:xfrm>
          <a:off x="3017109" y="11504219"/>
          <a:ext cx="15098688" cy="6724145"/>
        </p:xfrm>
        <a:graphic>
          <a:graphicData uri="http://schemas.openxmlformats.org/drawingml/2006/table">
            <a:tbl>
              <a:tblPr bandRow="1">
                <a:tableStyleId>{5C22544A-7EE6-4342-B048-85BDC9FD1C3A}</a:tableStyleId>
              </a:tblPr>
              <a:tblGrid>
                <a:gridCol w="5032896">
                  <a:extLst>
                    <a:ext uri="{9D8B030D-6E8A-4147-A177-3AD203B41FA5}">
                      <a16:colId xmlns:a16="http://schemas.microsoft.com/office/drawing/2014/main" val="335154544"/>
                    </a:ext>
                  </a:extLst>
                </a:gridCol>
                <a:gridCol w="5032896">
                  <a:extLst>
                    <a:ext uri="{9D8B030D-6E8A-4147-A177-3AD203B41FA5}">
                      <a16:colId xmlns:a16="http://schemas.microsoft.com/office/drawing/2014/main" val="4096682689"/>
                    </a:ext>
                  </a:extLst>
                </a:gridCol>
                <a:gridCol w="5032896">
                  <a:extLst>
                    <a:ext uri="{9D8B030D-6E8A-4147-A177-3AD203B41FA5}">
                      <a16:colId xmlns:a16="http://schemas.microsoft.com/office/drawing/2014/main" val="1397818366"/>
                    </a:ext>
                  </a:extLst>
                </a:gridCol>
              </a:tblGrid>
              <a:tr h="6724145">
                <a:tc>
                  <a:txBody>
                    <a:bodyPr/>
                    <a:lstStyle/>
                    <a:p>
                      <a:endParaRPr lang="en-CA" dirty="0"/>
                    </a:p>
                  </a:txBody>
                  <a:tcPr>
                    <a:lnL w="12700" cmpd="sng">
                      <a:noFill/>
                    </a:lnL>
                    <a:lnR w="381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CA"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endParaRPr lang="en-CA" dirty="0"/>
                    </a:p>
                  </a:txBody>
                  <a:tcPr>
                    <a:lnL w="38100"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41557555"/>
                  </a:ext>
                </a:extLst>
              </a:tr>
            </a:tbl>
          </a:graphicData>
        </a:graphic>
      </p:graphicFrame>
      <p:sp>
        <p:nvSpPr>
          <p:cNvPr id="17" name="Rectangle: Rounded Corners 16">
            <a:extLst>
              <a:ext uri="{FF2B5EF4-FFF2-40B4-BE49-F238E27FC236}">
                <a16:creationId xmlns:a16="http://schemas.microsoft.com/office/drawing/2014/main" id="{65A497B1-F200-7E93-6314-CDC4EF6F0303}"/>
              </a:ext>
            </a:extLst>
          </p:cNvPr>
          <p:cNvSpPr/>
          <p:nvPr/>
        </p:nvSpPr>
        <p:spPr>
          <a:xfrm>
            <a:off x="3884669" y="11481093"/>
            <a:ext cx="3457851" cy="707886"/>
          </a:xfrm>
          <a:prstGeom prst="roundRect">
            <a:avLst>
              <a:gd name="adj" fmla="val 0"/>
            </a:avLst>
          </a:prstGeom>
          <a:solidFill>
            <a:srgbClr val="F9D2D7"/>
          </a:solidFill>
          <a:ln w="38100">
            <a:noFill/>
          </a:ln>
        </p:spPr>
        <p:style>
          <a:lnRef idx="2">
            <a:schemeClr val="accent1">
              <a:shade val="15000"/>
            </a:schemeClr>
          </a:lnRef>
          <a:fillRef idx="1">
            <a:schemeClr val="accent1"/>
          </a:fillRef>
          <a:effectRef idx="0">
            <a:schemeClr val="accent1"/>
          </a:effectRef>
          <a:fontRef idx="minor">
            <a:schemeClr val="lt1"/>
          </a:fontRef>
        </p:style>
        <p:txBody>
          <a:bodyPr lIns="493776" tIns="493776" rIns="493776" bIns="493776" rtlCol="0" anchor="ctr" anchorCtr="0"/>
          <a:lstStyle/>
          <a:p>
            <a:pPr algn="ctr"/>
            <a:r>
              <a:rPr lang="en-CA" sz="3200" dirty="0">
                <a:latin typeface="Arial" panose="020B0604020202020204" pitchFamily="34" charset="0"/>
                <a:cs typeface="Arial" panose="020B0604020202020204" pitchFamily="34" charset="0"/>
              </a:rPr>
              <a:t> </a:t>
            </a:r>
            <a:r>
              <a:rPr lang="en-CA" sz="3200" dirty="0">
                <a:solidFill>
                  <a:schemeClr val="tx1"/>
                </a:solidFill>
                <a:latin typeface="Arial" panose="020B0604020202020204" pitchFamily="34" charset="0"/>
                <a:cs typeface="Arial" panose="020B0604020202020204" pitchFamily="34" charset="0"/>
              </a:rPr>
              <a:t>Yes</a:t>
            </a:r>
            <a:endParaRPr lang="en-CA" sz="3200" b="1" dirty="0">
              <a:solidFill>
                <a:schemeClr val="tx1"/>
              </a:solidFill>
              <a:latin typeface="Arial" panose="020B0604020202020204" pitchFamily="34" charset="0"/>
              <a:cs typeface="Arial" panose="020B0604020202020204" pitchFamily="34" charset="0"/>
            </a:endParaRPr>
          </a:p>
        </p:txBody>
      </p:sp>
      <p:sp>
        <p:nvSpPr>
          <p:cNvPr id="18" name="Rectangle: Rounded Corners 17">
            <a:extLst>
              <a:ext uri="{FF2B5EF4-FFF2-40B4-BE49-F238E27FC236}">
                <a16:creationId xmlns:a16="http://schemas.microsoft.com/office/drawing/2014/main" id="{D22BEE3A-52D1-BFF2-5ABE-E994603D553B}"/>
              </a:ext>
            </a:extLst>
          </p:cNvPr>
          <p:cNvSpPr/>
          <p:nvPr/>
        </p:nvSpPr>
        <p:spPr>
          <a:xfrm>
            <a:off x="8655774" y="11481093"/>
            <a:ext cx="3457851" cy="707886"/>
          </a:xfrm>
          <a:prstGeom prst="roundRect">
            <a:avLst>
              <a:gd name="adj" fmla="val 0"/>
            </a:avLst>
          </a:prstGeom>
          <a:solidFill>
            <a:srgbClr val="E4F2F6"/>
          </a:solidFill>
          <a:ln w="38100">
            <a:noFill/>
          </a:ln>
        </p:spPr>
        <p:style>
          <a:lnRef idx="2">
            <a:schemeClr val="accent1">
              <a:shade val="15000"/>
            </a:schemeClr>
          </a:lnRef>
          <a:fillRef idx="1">
            <a:schemeClr val="accent1"/>
          </a:fillRef>
          <a:effectRef idx="0">
            <a:schemeClr val="accent1"/>
          </a:effectRef>
          <a:fontRef idx="minor">
            <a:schemeClr val="lt1"/>
          </a:fontRef>
        </p:style>
        <p:txBody>
          <a:bodyPr lIns="493776" tIns="493776" rIns="493776" bIns="493776" rtlCol="0" anchor="ctr" anchorCtr="0"/>
          <a:lstStyle/>
          <a:p>
            <a:pPr algn="ctr"/>
            <a:r>
              <a:rPr lang="en-CA" sz="3200" dirty="0">
                <a:latin typeface="Arial" panose="020B0604020202020204" pitchFamily="34" charset="0"/>
                <a:cs typeface="Arial" panose="020B0604020202020204" pitchFamily="34" charset="0"/>
              </a:rPr>
              <a:t> </a:t>
            </a:r>
            <a:r>
              <a:rPr lang="en-CA" sz="3200" dirty="0">
                <a:solidFill>
                  <a:schemeClr val="tx1"/>
                </a:solidFill>
                <a:latin typeface="Arial" panose="020B0604020202020204" pitchFamily="34" charset="0"/>
                <a:cs typeface="Arial" panose="020B0604020202020204" pitchFamily="34" charset="0"/>
              </a:rPr>
              <a:t>No</a:t>
            </a:r>
            <a:endParaRPr lang="en-CA" sz="3200" b="1" dirty="0">
              <a:solidFill>
                <a:schemeClr val="tx1"/>
              </a:solidFill>
              <a:latin typeface="Arial" panose="020B0604020202020204" pitchFamily="34" charset="0"/>
              <a:cs typeface="Arial" panose="020B0604020202020204" pitchFamily="34" charset="0"/>
            </a:endParaRPr>
          </a:p>
        </p:txBody>
      </p:sp>
      <p:sp>
        <p:nvSpPr>
          <p:cNvPr id="19" name="Rectangle: Rounded Corners 18">
            <a:extLst>
              <a:ext uri="{FF2B5EF4-FFF2-40B4-BE49-F238E27FC236}">
                <a16:creationId xmlns:a16="http://schemas.microsoft.com/office/drawing/2014/main" id="{C4BD1CB9-434F-BFB7-A490-C6D093B9F589}"/>
              </a:ext>
            </a:extLst>
          </p:cNvPr>
          <p:cNvSpPr/>
          <p:nvPr/>
        </p:nvSpPr>
        <p:spPr>
          <a:xfrm>
            <a:off x="13426879" y="11481093"/>
            <a:ext cx="3457851" cy="707886"/>
          </a:xfrm>
          <a:prstGeom prst="roundRect">
            <a:avLst>
              <a:gd name="adj" fmla="val 0"/>
            </a:avLst>
          </a:prstGeom>
          <a:solidFill>
            <a:srgbClr val="ABD6E3"/>
          </a:solidFill>
          <a:ln w="38100">
            <a:noFill/>
          </a:ln>
        </p:spPr>
        <p:style>
          <a:lnRef idx="2">
            <a:schemeClr val="accent1">
              <a:shade val="15000"/>
            </a:schemeClr>
          </a:lnRef>
          <a:fillRef idx="1">
            <a:schemeClr val="accent1"/>
          </a:fillRef>
          <a:effectRef idx="0">
            <a:schemeClr val="accent1"/>
          </a:effectRef>
          <a:fontRef idx="minor">
            <a:schemeClr val="lt1"/>
          </a:fontRef>
        </p:style>
        <p:txBody>
          <a:bodyPr lIns="493776" tIns="493776" rIns="493776" bIns="493776" rtlCol="0" anchor="ctr" anchorCtr="0"/>
          <a:lstStyle/>
          <a:p>
            <a:pPr algn="ctr"/>
            <a:r>
              <a:rPr lang="en-CA" sz="3200" dirty="0">
                <a:latin typeface="Arial" panose="020B0604020202020204" pitchFamily="34" charset="0"/>
                <a:cs typeface="Arial" panose="020B0604020202020204" pitchFamily="34" charset="0"/>
              </a:rPr>
              <a:t> </a:t>
            </a:r>
            <a:r>
              <a:rPr lang="en-CA" sz="3200" dirty="0">
                <a:solidFill>
                  <a:schemeClr val="tx1"/>
                </a:solidFill>
                <a:latin typeface="Arial" panose="020B0604020202020204" pitchFamily="34" charset="0"/>
                <a:cs typeface="Arial" panose="020B0604020202020204" pitchFamily="34" charset="0"/>
              </a:rPr>
              <a:t>Unsure</a:t>
            </a:r>
            <a:endParaRPr lang="en-CA" sz="3200" b="1" dirty="0">
              <a:solidFill>
                <a:schemeClr val="tx1"/>
              </a:solidFill>
              <a:latin typeface="Arial" panose="020B0604020202020204" pitchFamily="34" charset="0"/>
              <a:cs typeface="Arial" panose="020B0604020202020204" pitchFamily="34" charset="0"/>
            </a:endParaRPr>
          </a:p>
        </p:txBody>
      </p:sp>
      <p:sp>
        <p:nvSpPr>
          <p:cNvPr id="20" name="Rectangle 19">
            <a:extLst>
              <a:ext uri="{FF2B5EF4-FFF2-40B4-BE49-F238E27FC236}">
                <a16:creationId xmlns:a16="http://schemas.microsoft.com/office/drawing/2014/main" id="{C970AF6F-5766-31D6-E7A9-BFE84802A7D0}"/>
              </a:ext>
            </a:extLst>
          </p:cNvPr>
          <p:cNvSpPr/>
          <p:nvPr/>
        </p:nvSpPr>
        <p:spPr>
          <a:xfrm>
            <a:off x="0" y="7902940"/>
            <a:ext cx="11299371" cy="1786214"/>
          </a:xfrm>
          <a:prstGeom prst="rect">
            <a:avLst/>
          </a:prstGeom>
          <a:solidFill>
            <a:srgbClr val="ABD6E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2" algn="ctr"/>
            <a:r>
              <a:rPr lang="en-CA" sz="3600" dirty="0">
                <a:solidFill>
                  <a:schemeClr val="tx1"/>
                </a:solidFill>
                <a:latin typeface="Arial" panose="020B0604020202020204" pitchFamily="34" charset="0"/>
                <a:cs typeface="Arial" panose="020B0604020202020204" pitchFamily="34" charset="0"/>
              </a:rPr>
              <a:t>Take a sticky note, write your thoughts, and add it here!</a:t>
            </a:r>
          </a:p>
        </p:txBody>
      </p:sp>
      <p:pic>
        <p:nvPicPr>
          <p:cNvPr id="21" name="Graphic 20" descr="Blackboard outline">
            <a:extLst>
              <a:ext uri="{FF2B5EF4-FFF2-40B4-BE49-F238E27FC236}">
                <a16:creationId xmlns:a16="http://schemas.microsoft.com/office/drawing/2014/main" id="{386FBCFC-6649-FD3F-11A3-85C32E9AAF3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31490" y="7604061"/>
            <a:ext cx="2383971" cy="2383971"/>
          </a:xfrm>
          <a:prstGeom prst="rect">
            <a:avLst/>
          </a:prstGeom>
        </p:spPr>
      </p:pic>
      <p:pic>
        <p:nvPicPr>
          <p:cNvPr id="10" name="Picture 9">
            <a:extLst>
              <a:ext uri="{FF2B5EF4-FFF2-40B4-BE49-F238E27FC236}">
                <a16:creationId xmlns:a16="http://schemas.microsoft.com/office/drawing/2014/main" id="{AA5A5D97-4D54-4513-ECC3-3EF3CE0B7E0E}"/>
              </a:ext>
            </a:extLst>
          </p:cNvPr>
          <p:cNvPicPr>
            <a:picLocks noChangeAspect="1"/>
          </p:cNvPicPr>
          <p:nvPr/>
        </p:nvPicPr>
        <p:blipFill rotWithShape="1">
          <a:blip r:embed="rId5"/>
          <a:srcRect l="22977" b="12240"/>
          <a:stretch/>
        </p:blipFill>
        <p:spPr>
          <a:xfrm>
            <a:off x="22011558" y="1953688"/>
            <a:ext cx="8780748" cy="5886402"/>
          </a:xfrm>
          <a:prstGeom prst="rect">
            <a:avLst/>
          </a:prstGeom>
        </p:spPr>
      </p:pic>
      <p:sp>
        <p:nvSpPr>
          <p:cNvPr id="22" name="TextBox 21">
            <a:extLst>
              <a:ext uri="{FF2B5EF4-FFF2-40B4-BE49-F238E27FC236}">
                <a16:creationId xmlns:a16="http://schemas.microsoft.com/office/drawing/2014/main" id="{0628C7C5-107A-7F71-B26F-613CAD8956FA}"/>
              </a:ext>
            </a:extLst>
          </p:cNvPr>
          <p:cNvSpPr txBox="1"/>
          <p:nvPr/>
        </p:nvSpPr>
        <p:spPr>
          <a:xfrm>
            <a:off x="22011559" y="7219851"/>
            <a:ext cx="8780747" cy="642951"/>
          </a:xfrm>
          <a:prstGeom prst="rect">
            <a:avLst/>
          </a:prstGeom>
          <a:solidFill>
            <a:srgbClr val="098AB0"/>
          </a:solidFill>
        </p:spPr>
        <p:txBody>
          <a:bodyPr wrap="square" rtlCol="0">
            <a:spAutoFit/>
          </a:bodyPr>
          <a:lstStyle/>
          <a:p>
            <a:pPr algn="ctr"/>
            <a:r>
              <a:rPr lang="en-CA" sz="3600" dirty="0">
                <a:solidFill>
                  <a:schemeClr val="bg1"/>
                </a:solidFill>
                <a:latin typeface="Arial" panose="020B0604020202020204" pitchFamily="34" charset="0"/>
                <a:cs typeface="Arial" panose="020B0604020202020204" pitchFamily="34" charset="0"/>
              </a:rPr>
              <a:t>Niagara Falls Cultural Hub &amp; Market</a:t>
            </a:r>
          </a:p>
        </p:txBody>
      </p:sp>
      <p:pic>
        <p:nvPicPr>
          <p:cNvPr id="24" name="Picture 23">
            <a:extLst>
              <a:ext uri="{FF2B5EF4-FFF2-40B4-BE49-F238E27FC236}">
                <a16:creationId xmlns:a16="http://schemas.microsoft.com/office/drawing/2014/main" id="{C9F7949D-E602-7E33-664E-F7F91870AF6D}"/>
              </a:ext>
            </a:extLst>
          </p:cNvPr>
          <p:cNvPicPr>
            <a:picLocks noChangeAspect="1"/>
          </p:cNvPicPr>
          <p:nvPr/>
        </p:nvPicPr>
        <p:blipFill rotWithShape="1">
          <a:blip r:embed="rId6"/>
          <a:srcRect b="12211"/>
          <a:stretch/>
        </p:blipFill>
        <p:spPr>
          <a:xfrm>
            <a:off x="22011559" y="8312982"/>
            <a:ext cx="8780747" cy="5356846"/>
          </a:xfrm>
          <a:prstGeom prst="rect">
            <a:avLst/>
          </a:prstGeom>
        </p:spPr>
      </p:pic>
      <p:sp>
        <p:nvSpPr>
          <p:cNvPr id="25" name="TextBox 24">
            <a:extLst>
              <a:ext uri="{FF2B5EF4-FFF2-40B4-BE49-F238E27FC236}">
                <a16:creationId xmlns:a16="http://schemas.microsoft.com/office/drawing/2014/main" id="{AC7E941A-B651-7987-36A1-6764BE0615DE}"/>
              </a:ext>
            </a:extLst>
          </p:cNvPr>
          <p:cNvSpPr txBox="1"/>
          <p:nvPr/>
        </p:nvSpPr>
        <p:spPr>
          <a:xfrm>
            <a:off x="22011559" y="13181427"/>
            <a:ext cx="8780747" cy="646331"/>
          </a:xfrm>
          <a:prstGeom prst="rect">
            <a:avLst/>
          </a:prstGeom>
          <a:solidFill>
            <a:srgbClr val="098AB0"/>
          </a:solidFill>
        </p:spPr>
        <p:txBody>
          <a:bodyPr wrap="square" rtlCol="0">
            <a:spAutoFit/>
          </a:bodyPr>
          <a:lstStyle/>
          <a:p>
            <a:pPr algn="ctr"/>
            <a:r>
              <a:rPr lang="en-CA" sz="3600" dirty="0" err="1">
                <a:solidFill>
                  <a:schemeClr val="bg1"/>
                </a:solidFill>
                <a:latin typeface="Arial" panose="020B0604020202020204" pitchFamily="34" charset="0"/>
                <a:cs typeface="Arial" panose="020B0604020202020204" pitchFamily="34" charset="0"/>
              </a:rPr>
              <a:t>Welland</a:t>
            </a:r>
            <a:r>
              <a:rPr lang="en-CA" sz="3600" dirty="0">
                <a:solidFill>
                  <a:schemeClr val="bg1"/>
                </a:solidFill>
                <a:latin typeface="Arial" panose="020B0604020202020204" pitchFamily="34" charset="0"/>
                <a:cs typeface="Arial" panose="020B0604020202020204" pitchFamily="34" charset="0"/>
              </a:rPr>
              <a:t> Community Centre</a:t>
            </a:r>
          </a:p>
        </p:txBody>
      </p:sp>
      <p:pic>
        <p:nvPicPr>
          <p:cNvPr id="30" name="Picture 29">
            <a:extLst>
              <a:ext uri="{FF2B5EF4-FFF2-40B4-BE49-F238E27FC236}">
                <a16:creationId xmlns:a16="http://schemas.microsoft.com/office/drawing/2014/main" id="{7EC5A0D6-B92A-3D48-9D96-7AC78DFAD3E0}"/>
              </a:ext>
            </a:extLst>
          </p:cNvPr>
          <p:cNvPicPr>
            <a:picLocks noChangeAspect="1"/>
          </p:cNvPicPr>
          <p:nvPr/>
        </p:nvPicPr>
        <p:blipFill rotWithShape="1">
          <a:blip r:embed="rId7"/>
          <a:srcRect t="3682" b="29138"/>
          <a:stretch/>
        </p:blipFill>
        <p:spPr>
          <a:xfrm>
            <a:off x="22011559" y="14175058"/>
            <a:ext cx="8780747" cy="5035481"/>
          </a:xfrm>
          <a:prstGeom prst="rect">
            <a:avLst/>
          </a:prstGeom>
        </p:spPr>
      </p:pic>
      <p:sp>
        <p:nvSpPr>
          <p:cNvPr id="28" name="TextBox 27">
            <a:extLst>
              <a:ext uri="{FF2B5EF4-FFF2-40B4-BE49-F238E27FC236}">
                <a16:creationId xmlns:a16="http://schemas.microsoft.com/office/drawing/2014/main" id="{73DAB327-759A-76DD-3765-B6CB7BAAC5C9}"/>
              </a:ext>
            </a:extLst>
          </p:cNvPr>
          <p:cNvSpPr txBox="1"/>
          <p:nvPr/>
        </p:nvSpPr>
        <p:spPr>
          <a:xfrm>
            <a:off x="22011559" y="18605433"/>
            <a:ext cx="8780747" cy="646331"/>
          </a:xfrm>
          <a:prstGeom prst="rect">
            <a:avLst/>
          </a:prstGeom>
          <a:solidFill>
            <a:srgbClr val="098AB0"/>
          </a:solidFill>
        </p:spPr>
        <p:txBody>
          <a:bodyPr wrap="square" rtlCol="0">
            <a:spAutoFit/>
          </a:bodyPr>
          <a:lstStyle/>
          <a:p>
            <a:pPr algn="ctr"/>
            <a:r>
              <a:rPr lang="en-CA" sz="3600" dirty="0">
                <a:solidFill>
                  <a:schemeClr val="bg1"/>
                </a:solidFill>
                <a:latin typeface="Arial" panose="020B0604020202020204" pitchFamily="34" charset="0"/>
                <a:cs typeface="Arial" panose="020B0604020202020204" pitchFamily="34" charset="0"/>
              </a:rPr>
              <a:t>St. Catherines Market Square</a:t>
            </a:r>
          </a:p>
        </p:txBody>
      </p:sp>
      <p:sp>
        <p:nvSpPr>
          <p:cNvPr id="32" name="TextBox 31">
            <a:extLst>
              <a:ext uri="{FF2B5EF4-FFF2-40B4-BE49-F238E27FC236}">
                <a16:creationId xmlns:a16="http://schemas.microsoft.com/office/drawing/2014/main" id="{A240DC90-0FB6-7AD7-B83B-B0D29B264B9B}"/>
              </a:ext>
            </a:extLst>
          </p:cNvPr>
          <p:cNvSpPr txBox="1"/>
          <p:nvPr/>
        </p:nvSpPr>
        <p:spPr>
          <a:xfrm>
            <a:off x="23806604" y="1038655"/>
            <a:ext cx="4899024" cy="769441"/>
          </a:xfrm>
          <a:prstGeom prst="rect">
            <a:avLst/>
          </a:prstGeom>
          <a:noFill/>
        </p:spPr>
        <p:txBody>
          <a:bodyPr wrap="square">
            <a:spAutoFit/>
          </a:bodyPr>
          <a:lstStyle/>
          <a:p>
            <a:r>
              <a:rPr lang="en-CA" sz="4400" b="1" dirty="0">
                <a:solidFill>
                  <a:srgbClr val="098AB0"/>
                </a:solidFill>
                <a:latin typeface="Arial" panose="020B0604020202020204" pitchFamily="34" charset="0"/>
                <a:cs typeface="Arial" panose="020B0604020202020204" pitchFamily="34" charset="0"/>
              </a:rPr>
              <a:t>Local Examples:</a:t>
            </a:r>
          </a:p>
        </p:txBody>
      </p:sp>
    </p:spTree>
    <p:extLst>
      <p:ext uri="{BB962C8B-B14F-4D97-AF65-F5344CB8AC3E}">
        <p14:creationId xmlns:p14="http://schemas.microsoft.com/office/powerpoint/2010/main" val="30453465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3EE6D-1647-45EA-0E7C-2DFC037F55E0}"/>
              </a:ext>
            </a:extLst>
          </p:cNvPr>
          <p:cNvSpPr>
            <a:spLocks noGrp="1"/>
          </p:cNvSpPr>
          <p:nvPr>
            <p:ph type="title"/>
          </p:nvPr>
        </p:nvSpPr>
        <p:spPr/>
        <p:txBody>
          <a:bodyPr>
            <a:normAutofit/>
          </a:bodyPr>
          <a:lstStyle/>
          <a:p>
            <a:r>
              <a:rPr lang="en-CA" sz="10000" dirty="0"/>
              <a:t>Employment, Industrial and Commercial</a:t>
            </a:r>
          </a:p>
        </p:txBody>
      </p:sp>
      <p:sp>
        <p:nvSpPr>
          <p:cNvPr id="9" name="Rectangle 8">
            <a:extLst>
              <a:ext uri="{FF2B5EF4-FFF2-40B4-BE49-F238E27FC236}">
                <a16:creationId xmlns:a16="http://schemas.microsoft.com/office/drawing/2014/main" id="{684B8AA1-C366-8D18-4AD6-6224827A9513}"/>
              </a:ext>
            </a:extLst>
          </p:cNvPr>
          <p:cNvSpPr/>
          <p:nvPr/>
        </p:nvSpPr>
        <p:spPr>
          <a:xfrm>
            <a:off x="16455522" y="13354110"/>
            <a:ext cx="16462878" cy="5372734"/>
          </a:xfrm>
          <a:prstGeom prst="rect">
            <a:avLst/>
          </a:prstGeom>
          <a:solidFill>
            <a:srgbClr val="E4F2F6"/>
          </a:solidFill>
          <a:ln w="762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4000" b="1" dirty="0">
                <a:solidFill>
                  <a:schemeClr val="accent1"/>
                </a:solidFill>
                <a:latin typeface="Arial" panose="020B0604020202020204" pitchFamily="34" charset="0"/>
                <a:cs typeface="Arial" panose="020B0604020202020204" pitchFamily="34" charset="0"/>
              </a:rPr>
              <a:t>Areas for Employment, Industrial and Commercial Uses</a:t>
            </a:r>
          </a:p>
          <a:p>
            <a:pPr algn="ctr"/>
            <a:endParaRPr lang="en-CA" sz="1400" b="1" dirty="0">
              <a:solidFill>
                <a:schemeClr val="accent1"/>
              </a:solidFill>
              <a:latin typeface="Arial" panose="020B0604020202020204" pitchFamily="34" charset="0"/>
              <a:cs typeface="Arial" panose="020B0604020202020204" pitchFamily="34" charset="0"/>
            </a:endParaRPr>
          </a:p>
          <a:p>
            <a:r>
              <a:rPr lang="en-CA" sz="3100" dirty="0">
                <a:solidFill>
                  <a:schemeClr val="accent1"/>
                </a:solidFill>
                <a:latin typeface="Arial" panose="020B0604020202020204" pitchFamily="34" charset="0"/>
                <a:cs typeface="Arial" panose="020B0604020202020204" pitchFamily="34" charset="0"/>
              </a:rPr>
              <a:t>The </a:t>
            </a:r>
            <a:r>
              <a:rPr lang="en-CA" sz="3100" b="1" dirty="0">
                <a:solidFill>
                  <a:schemeClr val="accent1"/>
                </a:solidFill>
                <a:latin typeface="Arial" panose="020B0604020202020204" pitchFamily="34" charset="0"/>
                <a:cs typeface="Arial" panose="020B0604020202020204" pitchFamily="34" charset="0"/>
              </a:rPr>
              <a:t>Bridgeburg Central Business District </a:t>
            </a:r>
            <a:r>
              <a:rPr lang="en-CA" sz="3100" dirty="0">
                <a:solidFill>
                  <a:schemeClr val="accent1"/>
                </a:solidFill>
                <a:latin typeface="Arial" panose="020B0604020202020204" pitchFamily="34" charset="0"/>
                <a:cs typeface="Arial" panose="020B0604020202020204" pitchFamily="34" charset="0"/>
              </a:rPr>
              <a:t>is recognized as an area of community focus for future development of commercial, institutional.</a:t>
            </a:r>
          </a:p>
          <a:p>
            <a:endParaRPr lang="en-CA" sz="1600" b="1" dirty="0">
              <a:solidFill>
                <a:schemeClr val="accent1"/>
              </a:solidFill>
              <a:latin typeface="Arial" panose="020B0604020202020204" pitchFamily="34" charset="0"/>
              <a:cs typeface="Arial" panose="020B0604020202020204" pitchFamily="34" charset="0"/>
            </a:endParaRPr>
          </a:p>
          <a:p>
            <a:r>
              <a:rPr lang="en-CA" sz="3100" dirty="0">
                <a:solidFill>
                  <a:schemeClr val="accent1"/>
                </a:solidFill>
                <a:latin typeface="Arial" panose="020B0604020202020204" pitchFamily="34" charset="0"/>
                <a:cs typeface="Arial" panose="020B0604020202020204" pitchFamily="34" charset="0"/>
              </a:rPr>
              <a:t>Encourage</a:t>
            </a:r>
            <a:r>
              <a:rPr lang="en-CA" sz="3100" b="1" dirty="0">
                <a:solidFill>
                  <a:schemeClr val="accent1"/>
                </a:solidFill>
                <a:latin typeface="Arial" panose="020B0604020202020204" pitchFamily="34" charset="0"/>
                <a:cs typeface="Arial" panose="020B0604020202020204" pitchFamily="34" charset="0"/>
              </a:rPr>
              <a:t> the Ridgeway, Crystal Beach, South End Core Area and Stevensville Business Districts </a:t>
            </a:r>
            <a:r>
              <a:rPr lang="en-CA" sz="3100" dirty="0">
                <a:solidFill>
                  <a:schemeClr val="accent1"/>
                </a:solidFill>
                <a:latin typeface="Arial" panose="020B0604020202020204" pitchFamily="34" charset="0"/>
                <a:cs typeface="Arial" panose="020B0604020202020204" pitchFamily="34" charset="0"/>
              </a:rPr>
              <a:t>as the primary commercial areas.</a:t>
            </a:r>
          </a:p>
          <a:p>
            <a:endParaRPr lang="en-CA" sz="3100" dirty="0">
              <a:solidFill>
                <a:schemeClr val="accent1"/>
              </a:solidFill>
              <a:latin typeface="Arial" panose="020B0604020202020204" pitchFamily="34" charset="0"/>
              <a:cs typeface="Arial" panose="020B0604020202020204" pitchFamily="34" charset="0"/>
            </a:endParaRPr>
          </a:p>
          <a:p>
            <a:r>
              <a:rPr lang="en-CA" sz="3100" dirty="0">
                <a:solidFill>
                  <a:schemeClr val="accent1"/>
                </a:solidFill>
                <a:latin typeface="Arial" panose="020B0604020202020204" pitchFamily="34" charset="0"/>
                <a:cs typeface="Arial" panose="020B0604020202020204" pitchFamily="34" charset="0"/>
              </a:rPr>
              <a:t>Areas that are planned for employment uses are shown on the map above.</a:t>
            </a:r>
          </a:p>
        </p:txBody>
      </p:sp>
      <p:sp>
        <p:nvSpPr>
          <p:cNvPr id="21" name="Rectangle 20">
            <a:extLst>
              <a:ext uri="{FF2B5EF4-FFF2-40B4-BE49-F238E27FC236}">
                <a16:creationId xmlns:a16="http://schemas.microsoft.com/office/drawing/2014/main" id="{56AC3993-E6F5-B6FD-7F5D-4705F2CAD30C}"/>
              </a:ext>
            </a:extLst>
          </p:cNvPr>
          <p:cNvSpPr/>
          <p:nvPr/>
        </p:nvSpPr>
        <p:spPr>
          <a:xfrm>
            <a:off x="1350608" y="7207685"/>
            <a:ext cx="14391446" cy="2340466"/>
          </a:xfrm>
          <a:prstGeom prst="rect">
            <a:avLst/>
          </a:prstGeom>
          <a:solidFill>
            <a:schemeClr val="bg1">
              <a:alpha val="32157"/>
            </a:scheme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lvl="1">
              <a:spcBef>
                <a:spcPts val="600"/>
              </a:spcBef>
            </a:pPr>
            <a:r>
              <a:rPr lang="en-CA" sz="4800" dirty="0">
                <a:solidFill>
                  <a:schemeClr val="tx1"/>
                </a:solidFill>
                <a:latin typeface="Arial" panose="020B0604020202020204" pitchFamily="34" charset="0"/>
                <a:cs typeface="Arial" panose="020B0604020202020204" pitchFamily="34" charset="0"/>
              </a:rPr>
              <a:t>Give</a:t>
            </a:r>
            <a:r>
              <a:rPr lang="en-CA" sz="4800" b="1" dirty="0">
                <a:solidFill>
                  <a:schemeClr val="tx1"/>
                </a:solidFill>
                <a:latin typeface="Arial" panose="020B0604020202020204" pitchFamily="34" charset="0"/>
                <a:cs typeface="Arial" panose="020B0604020202020204" pitchFamily="34" charset="0"/>
              </a:rPr>
              <a:t> </a:t>
            </a:r>
            <a:r>
              <a:rPr lang="en-CA" sz="4800" b="1" dirty="0">
                <a:solidFill>
                  <a:schemeClr val="accent2"/>
                </a:solidFill>
                <a:latin typeface="Arial" panose="020B0604020202020204" pitchFamily="34" charset="0"/>
                <a:cs typeface="Arial" panose="020B0604020202020204" pitchFamily="34" charset="0"/>
              </a:rPr>
              <a:t>your</a:t>
            </a:r>
            <a:r>
              <a:rPr lang="en-CA" sz="4800" b="1" dirty="0">
                <a:solidFill>
                  <a:schemeClr val="tx1"/>
                </a:solidFill>
                <a:latin typeface="Arial" panose="020B0604020202020204" pitchFamily="34" charset="0"/>
                <a:cs typeface="Arial" panose="020B0604020202020204" pitchFamily="34" charset="0"/>
              </a:rPr>
              <a:t> </a:t>
            </a:r>
            <a:r>
              <a:rPr lang="en-CA" sz="4800" dirty="0">
                <a:solidFill>
                  <a:schemeClr val="tx1"/>
                </a:solidFill>
                <a:latin typeface="Arial" panose="020B0604020202020204" pitchFamily="34" charset="0"/>
                <a:cs typeface="Arial" panose="020B0604020202020204" pitchFamily="34" charset="0"/>
              </a:rPr>
              <a:t>input!</a:t>
            </a:r>
          </a:p>
          <a:p>
            <a:pPr marL="0" lvl="1">
              <a:spcBef>
                <a:spcPts val="600"/>
              </a:spcBef>
            </a:pPr>
            <a:endParaRPr lang="en-CA" sz="1800" b="1" dirty="0">
              <a:solidFill>
                <a:schemeClr val="accent3">
                  <a:lumMod val="75000"/>
                </a:schemeClr>
              </a:solidFill>
              <a:latin typeface="Arial" panose="020B0604020202020204" pitchFamily="34" charset="0"/>
              <a:cs typeface="Arial" panose="020B0604020202020204" pitchFamily="34" charset="0"/>
            </a:endParaRPr>
          </a:p>
          <a:p>
            <a:pPr marL="0" lvl="1">
              <a:spcBef>
                <a:spcPts val="600"/>
              </a:spcBef>
            </a:pPr>
            <a:r>
              <a:rPr lang="en-CA" sz="3600" dirty="0">
                <a:solidFill>
                  <a:schemeClr val="tx1"/>
                </a:solidFill>
                <a:latin typeface="Arial" panose="020B0604020202020204" pitchFamily="34" charset="0"/>
                <a:cs typeface="Arial" panose="020B0604020202020204" pitchFamily="34" charset="0"/>
              </a:rPr>
              <a:t>Write your ideas on sticky notes and place it in one of the boxes, below.</a:t>
            </a:r>
          </a:p>
        </p:txBody>
      </p:sp>
      <p:sp>
        <p:nvSpPr>
          <p:cNvPr id="22" name="Rectangle 21">
            <a:extLst>
              <a:ext uri="{FF2B5EF4-FFF2-40B4-BE49-F238E27FC236}">
                <a16:creationId xmlns:a16="http://schemas.microsoft.com/office/drawing/2014/main" id="{58FDDF04-0362-64D6-2839-9F74A63ED37A}"/>
              </a:ext>
            </a:extLst>
          </p:cNvPr>
          <p:cNvSpPr/>
          <p:nvPr/>
        </p:nvSpPr>
        <p:spPr>
          <a:xfrm>
            <a:off x="1176380" y="10159092"/>
            <a:ext cx="13421708" cy="4144377"/>
          </a:xfrm>
          <a:prstGeom prst="rect">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CA" sz="3200" dirty="0">
                <a:solidFill>
                  <a:schemeClr val="accent2"/>
                </a:solidFill>
                <a:latin typeface="Arial" panose="020B0604020202020204" pitchFamily="34" charset="0"/>
                <a:cs typeface="Arial" panose="020B0604020202020204" pitchFamily="34" charset="0"/>
              </a:rPr>
              <a:t>What are some goals and objectives that the Town may consider as they relate to the viability of office, retail, and employment uses?</a:t>
            </a:r>
            <a:endParaRPr lang="en-CA" dirty="0"/>
          </a:p>
        </p:txBody>
      </p:sp>
      <p:sp>
        <p:nvSpPr>
          <p:cNvPr id="23" name="Rectangle 22">
            <a:extLst>
              <a:ext uri="{FF2B5EF4-FFF2-40B4-BE49-F238E27FC236}">
                <a16:creationId xmlns:a16="http://schemas.microsoft.com/office/drawing/2014/main" id="{A734667D-DBA6-A109-5206-D330C1F6A101}"/>
              </a:ext>
            </a:extLst>
          </p:cNvPr>
          <p:cNvSpPr/>
          <p:nvPr/>
        </p:nvSpPr>
        <p:spPr>
          <a:xfrm>
            <a:off x="1176380" y="15014449"/>
            <a:ext cx="13421708" cy="4144377"/>
          </a:xfrm>
          <a:prstGeom prst="rect">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CA" sz="3200" dirty="0">
                <a:solidFill>
                  <a:schemeClr val="accent2"/>
                </a:solidFill>
                <a:latin typeface="Arial" panose="020B0604020202020204" pitchFamily="34" charset="0"/>
                <a:cs typeface="Arial" panose="020B0604020202020204" pitchFamily="34" charset="0"/>
              </a:rPr>
              <a:t>What could the Town do to attract more diverse employers? </a:t>
            </a:r>
            <a:endParaRPr lang="en-CA" dirty="0"/>
          </a:p>
        </p:txBody>
      </p:sp>
      <p:sp>
        <p:nvSpPr>
          <p:cNvPr id="25" name="Rectangle: Rounded Corners 24">
            <a:extLst>
              <a:ext uri="{FF2B5EF4-FFF2-40B4-BE49-F238E27FC236}">
                <a16:creationId xmlns:a16="http://schemas.microsoft.com/office/drawing/2014/main" id="{2E048B72-ACE7-ED02-B77D-A21EEA60582D}"/>
              </a:ext>
            </a:extLst>
          </p:cNvPr>
          <p:cNvSpPr/>
          <p:nvPr/>
        </p:nvSpPr>
        <p:spPr>
          <a:xfrm>
            <a:off x="0" y="3218756"/>
            <a:ext cx="16223245" cy="3377988"/>
          </a:xfrm>
          <a:prstGeom prst="roundRect">
            <a:avLst>
              <a:gd name="adj" fmla="val 0"/>
            </a:avLst>
          </a:prstGeom>
          <a:solidFill>
            <a:srgbClr val="E21D38">
              <a:alpha val="20000"/>
            </a:srgb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lIns="396000" tIns="493776" rIns="493776" bIns="493776" rtlCol="0" anchor="ctr" anchorCtr="0"/>
          <a:lstStyle/>
          <a:p>
            <a:pPr marL="54000" lvl="1">
              <a:spcAft>
                <a:spcPts val="1620"/>
              </a:spcAft>
            </a:pPr>
            <a:r>
              <a:rPr lang="en-CA" sz="4400" b="1" dirty="0">
                <a:solidFill>
                  <a:schemeClr val="tx1"/>
                </a:solidFill>
                <a:latin typeface="Arial" panose="020B0604020202020204" pitchFamily="34" charset="0"/>
                <a:cs typeface="Arial" panose="020B0604020202020204" pitchFamily="34" charset="0"/>
              </a:rPr>
              <a:t>Business and Employment in the Current Official Plan</a:t>
            </a:r>
          </a:p>
          <a:p>
            <a:pPr marL="54000" lvl="1">
              <a:spcAft>
                <a:spcPts val="1620"/>
              </a:spcAft>
            </a:pPr>
            <a:endParaRPr lang="en-CA" sz="900" b="1" dirty="0">
              <a:solidFill>
                <a:schemeClr val="tx1"/>
              </a:solidFill>
              <a:latin typeface="Arial" panose="020B0604020202020204" pitchFamily="34" charset="0"/>
              <a:cs typeface="Arial" panose="020B0604020202020204" pitchFamily="34" charset="0"/>
            </a:endParaRPr>
          </a:p>
          <a:p>
            <a:pPr marL="54000" lvl="1">
              <a:spcAft>
                <a:spcPts val="1620"/>
              </a:spcAft>
            </a:pPr>
            <a:r>
              <a:rPr lang="en-CA" sz="3200" dirty="0">
                <a:solidFill>
                  <a:schemeClr val="tx1"/>
                </a:solidFill>
                <a:latin typeface="Arial" panose="020B0604020202020204" pitchFamily="34" charset="0"/>
                <a:cs typeface="Arial" panose="020B0604020202020204" pitchFamily="34" charset="0"/>
              </a:rPr>
              <a:t>The current Official Plan encourages the expansion of </a:t>
            </a:r>
            <a:r>
              <a:rPr lang="en-CA" sz="3200" b="1" dirty="0">
                <a:solidFill>
                  <a:schemeClr val="tx1"/>
                </a:solidFill>
                <a:latin typeface="Arial" panose="020B0604020202020204" pitchFamily="34" charset="0"/>
                <a:cs typeface="Arial" panose="020B0604020202020204" pitchFamily="34" charset="0"/>
              </a:rPr>
              <a:t>industrial</a:t>
            </a:r>
            <a:r>
              <a:rPr lang="en-CA" sz="3200" dirty="0">
                <a:solidFill>
                  <a:schemeClr val="tx1"/>
                </a:solidFill>
                <a:latin typeface="Arial" panose="020B0604020202020204" pitchFamily="34" charset="0"/>
                <a:cs typeface="Arial" panose="020B0604020202020204" pitchFamily="34" charset="0"/>
              </a:rPr>
              <a:t> and </a:t>
            </a:r>
            <a:r>
              <a:rPr lang="en-CA" sz="3200" b="1" dirty="0">
                <a:solidFill>
                  <a:schemeClr val="tx1"/>
                </a:solidFill>
                <a:latin typeface="Arial" panose="020B0604020202020204" pitchFamily="34" charset="0"/>
                <a:cs typeface="Arial" panose="020B0604020202020204" pitchFamily="34" charset="0"/>
              </a:rPr>
              <a:t>commercial</a:t>
            </a:r>
            <a:r>
              <a:rPr lang="en-CA" sz="3200" dirty="0">
                <a:solidFill>
                  <a:schemeClr val="tx1"/>
                </a:solidFill>
                <a:latin typeface="Arial" panose="020B0604020202020204" pitchFamily="34" charset="0"/>
                <a:cs typeface="Arial" panose="020B0604020202020204" pitchFamily="34" charset="0"/>
              </a:rPr>
              <a:t> development, and the revitalization of existing main commercial areas to expand Fort Erie’s economy, support local business, and increase employment opportunities.</a:t>
            </a:r>
          </a:p>
        </p:txBody>
      </p:sp>
      <p:pic>
        <p:nvPicPr>
          <p:cNvPr id="5" name="Picture 4" descr="A map of land with green and yellow squares&#10;&#10;Description automatically generated">
            <a:extLst>
              <a:ext uri="{FF2B5EF4-FFF2-40B4-BE49-F238E27FC236}">
                <a16:creationId xmlns:a16="http://schemas.microsoft.com/office/drawing/2014/main" id="{4ECA3824-F77B-EA92-67DF-958D2DAAA5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357619" y="3218756"/>
            <a:ext cx="14790885" cy="9735420"/>
          </a:xfrm>
          <a:prstGeom prst="rect">
            <a:avLst/>
          </a:prstGeom>
          <a:ln w="38100">
            <a:solidFill>
              <a:schemeClr val="tx1">
                <a:lumMod val="65000"/>
                <a:lumOff val="35000"/>
              </a:schemeClr>
            </a:solidFill>
          </a:ln>
        </p:spPr>
      </p:pic>
    </p:spTree>
    <p:extLst>
      <p:ext uri="{BB962C8B-B14F-4D97-AF65-F5344CB8AC3E}">
        <p14:creationId xmlns:p14="http://schemas.microsoft.com/office/powerpoint/2010/main" val="21578897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09C71-29C2-EA7A-E0BA-2C112C69A11C}"/>
              </a:ext>
            </a:extLst>
          </p:cNvPr>
          <p:cNvSpPr>
            <a:spLocks noGrp="1"/>
          </p:cNvSpPr>
          <p:nvPr>
            <p:ph type="title"/>
          </p:nvPr>
        </p:nvSpPr>
        <p:spPr/>
        <p:txBody>
          <a:bodyPr>
            <a:normAutofit/>
          </a:bodyPr>
          <a:lstStyle/>
          <a:p>
            <a:r>
              <a:rPr lang="en-CA" sz="10000" dirty="0"/>
              <a:t>Natural Environment</a:t>
            </a:r>
          </a:p>
        </p:txBody>
      </p:sp>
      <p:pic>
        <p:nvPicPr>
          <p:cNvPr id="5" name="Picture 4">
            <a:extLst>
              <a:ext uri="{FF2B5EF4-FFF2-40B4-BE49-F238E27FC236}">
                <a16:creationId xmlns:a16="http://schemas.microsoft.com/office/drawing/2014/main" id="{12C91C04-ED1D-0954-F0AA-E325D49E8FC9}"/>
              </a:ext>
            </a:extLst>
          </p:cNvPr>
          <p:cNvPicPr>
            <a:picLocks noChangeAspect="1"/>
          </p:cNvPicPr>
          <p:nvPr/>
        </p:nvPicPr>
        <p:blipFill>
          <a:blip r:embed="rId3"/>
          <a:stretch>
            <a:fillRect/>
          </a:stretch>
        </p:blipFill>
        <p:spPr>
          <a:xfrm>
            <a:off x="1557853" y="11471626"/>
            <a:ext cx="10720867" cy="7459286"/>
          </a:xfrm>
          <a:prstGeom prst="rect">
            <a:avLst/>
          </a:prstGeom>
        </p:spPr>
      </p:pic>
      <p:sp>
        <p:nvSpPr>
          <p:cNvPr id="4" name="TextBox 3">
            <a:extLst>
              <a:ext uri="{FF2B5EF4-FFF2-40B4-BE49-F238E27FC236}">
                <a16:creationId xmlns:a16="http://schemas.microsoft.com/office/drawing/2014/main" id="{6E7790C6-7E5E-47F1-F4D2-4381317AABB1}"/>
              </a:ext>
            </a:extLst>
          </p:cNvPr>
          <p:cNvSpPr txBox="1"/>
          <p:nvPr/>
        </p:nvSpPr>
        <p:spPr>
          <a:xfrm>
            <a:off x="1557853" y="19049650"/>
            <a:ext cx="13460257" cy="2400657"/>
          </a:xfrm>
          <a:prstGeom prst="rect">
            <a:avLst/>
          </a:prstGeom>
          <a:noFill/>
        </p:spPr>
        <p:txBody>
          <a:bodyPr wrap="square" rtlCol="0">
            <a:spAutoFit/>
          </a:bodyPr>
          <a:lstStyle/>
          <a:p>
            <a:r>
              <a:rPr lang="en-CA" sz="3000" b="1" dirty="0">
                <a:solidFill>
                  <a:schemeClr val="accent2"/>
                </a:solidFill>
                <a:latin typeface="Arial" panose="020B0604020202020204" pitchFamily="34" charset="0"/>
                <a:cs typeface="Arial" panose="020B0604020202020204" pitchFamily="34" charset="0"/>
              </a:rPr>
              <a:t>Schedule “C” </a:t>
            </a:r>
            <a:r>
              <a:rPr lang="en-CA" sz="3000" dirty="0">
                <a:latin typeface="Arial" panose="020B0604020202020204" pitchFamily="34" charset="0"/>
                <a:cs typeface="Arial" panose="020B0604020202020204" pitchFamily="34" charset="0"/>
              </a:rPr>
              <a:t>of the Town’s current Official identities the natural heritage features in the Town, highlighting Provincially Significant Wetlands, Areas of Natural and Scientific Interest, Dune Protection Areas, Locally Significant Wetlands, Environmentally Sensitive Areas, Woodlands over 2 Hectares and Significant Natural Areas.</a:t>
            </a:r>
          </a:p>
        </p:txBody>
      </p:sp>
      <p:sp>
        <p:nvSpPr>
          <p:cNvPr id="6" name="Rectangle 5">
            <a:extLst>
              <a:ext uri="{FF2B5EF4-FFF2-40B4-BE49-F238E27FC236}">
                <a16:creationId xmlns:a16="http://schemas.microsoft.com/office/drawing/2014/main" id="{5BC43E2E-2B3A-E7EC-85E3-20D23018849D}"/>
              </a:ext>
            </a:extLst>
          </p:cNvPr>
          <p:cNvSpPr/>
          <p:nvPr/>
        </p:nvSpPr>
        <p:spPr>
          <a:xfrm>
            <a:off x="17005912" y="13896491"/>
            <a:ext cx="15161373" cy="5034421"/>
          </a:xfrm>
          <a:prstGeom prst="rect">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CA" sz="3200" dirty="0">
                <a:solidFill>
                  <a:schemeClr val="accent2"/>
                </a:solidFill>
                <a:latin typeface="Arial" panose="020B0604020202020204" pitchFamily="34" charset="0"/>
                <a:cs typeface="Arial" panose="020B0604020202020204" pitchFamily="34" charset="0"/>
              </a:rPr>
              <a:t>How do you currently experience </a:t>
            </a:r>
            <a:r>
              <a:rPr lang="en-CA" sz="3200" b="1" dirty="0">
                <a:solidFill>
                  <a:schemeClr val="accent2"/>
                </a:solidFill>
                <a:latin typeface="Arial" panose="020B0604020202020204" pitchFamily="34" charset="0"/>
                <a:cs typeface="Arial" panose="020B0604020202020204" pitchFamily="34" charset="0"/>
              </a:rPr>
              <a:t>parks</a:t>
            </a:r>
            <a:r>
              <a:rPr lang="en-CA" sz="3200" dirty="0">
                <a:solidFill>
                  <a:schemeClr val="accent2"/>
                </a:solidFill>
                <a:latin typeface="Arial" panose="020B0604020202020204" pitchFamily="34" charset="0"/>
                <a:cs typeface="Arial" panose="020B0604020202020204" pitchFamily="34" charset="0"/>
              </a:rPr>
              <a:t> and </a:t>
            </a:r>
            <a:r>
              <a:rPr lang="en-CA" sz="3200" b="1" dirty="0">
                <a:solidFill>
                  <a:schemeClr val="accent2"/>
                </a:solidFill>
                <a:latin typeface="Arial" panose="020B0604020202020204" pitchFamily="34" charset="0"/>
                <a:cs typeface="Arial" panose="020B0604020202020204" pitchFamily="34" charset="0"/>
              </a:rPr>
              <a:t>recreation</a:t>
            </a:r>
            <a:r>
              <a:rPr lang="en-CA" sz="3200" dirty="0">
                <a:solidFill>
                  <a:schemeClr val="accent2"/>
                </a:solidFill>
                <a:latin typeface="Arial" panose="020B0604020202020204" pitchFamily="34" charset="0"/>
                <a:cs typeface="Arial" panose="020B0604020202020204" pitchFamily="34" charset="0"/>
              </a:rPr>
              <a:t> in the Town? What are your likes and dislikes of the Town’s parks, recreation spaces and community amenities? </a:t>
            </a:r>
          </a:p>
        </p:txBody>
      </p:sp>
      <p:sp>
        <p:nvSpPr>
          <p:cNvPr id="7" name="Rectangle 6">
            <a:extLst>
              <a:ext uri="{FF2B5EF4-FFF2-40B4-BE49-F238E27FC236}">
                <a16:creationId xmlns:a16="http://schemas.microsoft.com/office/drawing/2014/main" id="{6D941DBD-F26C-06B5-2F4A-B129E4FB47C6}"/>
              </a:ext>
            </a:extLst>
          </p:cNvPr>
          <p:cNvSpPr/>
          <p:nvPr/>
        </p:nvSpPr>
        <p:spPr>
          <a:xfrm>
            <a:off x="17005912" y="8474014"/>
            <a:ext cx="15161373" cy="5034421"/>
          </a:xfrm>
          <a:prstGeom prst="rect">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CA" sz="3200" dirty="0">
                <a:solidFill>
                  <a:schemeClr val="accent2"/>
                </a:solidFill>
                <a:latin typeface="Arial" panose="020B0604020202020204" pitchFamily="34" charset="0"/>
                <a:cs typeface="Arial" panose="020B0604020202020204" pitchFamily="34" charset="0"/>
              </a:rPr>
              <a:t>How can we protect and </a:t>
            </a:r>
            <a:r>
              <a:rPr lang="en-CA" sz="3200" b="1" dirty="0">
                <a:solidFill>
                  <a:schemeClr val="accent2"/>
                </a:solidFill>
                <a:latin typeface="Arial" panose="020B0604020202020204" pitchFamily="34" charset="0"/>
                <a:cs typeface="Arial" panose="020B0604020202020204" pitchFamily="34" charset="0"/>
              </a:rPr>
              <a:t>enhance</a:t>
            </a:r>
            <a:r>
              <a:rPr lang="en-CA" sz="3200" dirty="0">
                <a:solidFill>
                  <a:schemeClr val="accent2"/>
                </a:solidFill>
                <a:latin typeface="Arial" panose="020B0604020202020204" pitchFamily="34" charset="0"/>
                <a:cs typeface="Arial" panose="020B0604020202020204" pitchFamily="34" charset="0"/>
              </a:rPr>
              <a:t> Fort Erie’s </a:t>
            </a:r>
            <a:r>
              <a:rPr lang="en-CA" sz="3200" b="1" dirty="0">
                <a:solidFill>
                  <a:schemeClr val="accent2"/>
                </a:solidFill>
                <a:latin typeface="Arial" panose="020B0604020202020204" pitchFamily="34" charset="0"/>
                <a:cs typeface="Arial" panose="020B0604020202020204" pitchFamily="34" charset="0"/>
              </a:rPr>
              <a:t>environment </a:t>
            </a:r>
            <a:r>
              <a:rPr lang="en-CA" sz="3200" dirty="0">
                <a:solidFill>
                  <a:schemeClr val="accent2"/>
                </a:solidFill>
                <a:latin typeface="Arial" panose="020B0604020202020204" pitchFamily="34" charset="0"/>
                <a:cs typeface="Arial" panose="020B0604020202020204" pitchFamily="34" charset="0"/>
              </a:rPr>
              <a:t>and </a:t>
            </a:r>
            <a:r>
              <a:rPr lang="en-CA" sz="3200" b="1" dirty="0">
                <a:solidFill>
                  <a:schemeClr val="accent2"/>
                </a:solidFill>
                <a:latin typeface="Arial" panose="020B0604020202020204" pitchFamily="34" charset="0"/>
                <a:cs typeface="Arial" panose="020B0604020202020204" pitchFamily="34" charset="0"/>
              </a:rPr>
              <a:t>greenspaces</a:t>
            </a:r>
            <a:r>
              <a:rPr lang="en-CA" sz="3200" dirty="0">
                <a:solidFill>
                  <a:schemeClr val="accent2"/>
                </a:solidFill>
                <a:latin typeface="Arial" panose="020B0604020202020204" pitchFamily="34" charset="0"/>
                <a:cs typeface="Arial" panose="020B0604020202020204" pitchFamily="34" charset="0"/>
              </a:rPr>
              <a:t>?</a:t>
            </a:r>
          </a:p>
        </p:txBody>
      </p:sp>
      <p:sp>
        <p:nvSpPr>
          <p:cNvPr id="8" name="Rectangle 7">
            <a:extLst>
              <a:ext uri="{FF2B5EF4-FFF2-40B4-BE49-F238E27FC236}">
                <a16:creationId xmlns:a16="http://schemas.microsoft.com/office/drawing/2014/main" id="{480B1955-3815-3688-5356-23BCA4822D5A}"/>
              </a:ext>
            </a:extLst>
          </p:cNvPr>
          <p:cNvSpPr/>
          <p:nvPr/>
        </p:nvSpPr>
        <p:spPr>
          <a:xfrm>
            <a:off x="17005911" y="6563554"/>
            <a:ext cx="15161373" cy="1716432"/>
          </a:xfrm>
          <a:prstGeom prst="rect">
            <a:avLst/>
          </a:prstGeom>
          <a:solidFill>
            <a:schemeClr val="bg1">
              <a:alpha val="32157"/>
            </a:scheme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lvl="1">
              <a:spcBef>
                <a:spcPts val="600"/>
              </a:spcBef>
            </a:pPr>
            <a:r>
              <a:rPr lang="en-CA" sz="4800" dirty="0">
                <a:solidFill>
                  <a:schemeClr val="tx1"/>
                </a:solidFill>
                <a:latin typeface="Arial" panose="020B0604020202020204" pitchFamily="34" charset="0"/>
                <a:cs typeface="Arial" panose="020B0604020202020204" pitchFamily="34" charset="0"/>
              </a:rPr>
              <a:t>Give</a:t>
            </a:r>
            <a:r>
              <a:rPr lang="en-CA" sz="4800" b="1" dirty="0">
                <a:solidFill>
                  <a:schemeClr val="tx1"/>
                </a:solidFill>
                <a:latin typeface="Arial" panose="020B0604020202020204" pitchFamily="34" charset="0"/>
                <a:cs typeface="Arial" panose="020B0604020202020204" pitchFamily="34" charset="0"/>
              </a:rPr>
              <a:t> </a:t>
            </a:r>
            <a:r>
              <a:rPr lang="en-CA" sz="4800" b="1" dirty="0">
                <a:solidFill>
                  <a:schemeClr val="accent2"/>
                </a:solidFill>
                <a:latin typeface="Arial" panose="020B0604020202020204" pitchFamily="34" charset="0"/>
                <a:cs typeface="Arial" panose="020B0604020202020204" pitchFamily="34" charset="0"/>
              </a:rPr>
              <a:t>your</a:t>
            </a:r>
            <a:r>
              <a:rPr lang="en-CA" sz="4800" b="1" dirty="0">
                <a:solidFill>
                  <a:schemeClr val="tx1"/>
                </a:solidFill>
                <a:latin typeface="Arial" panose="020B0604020202020204" pitchFamily="34" charset="0"/>
                <a:cs typeface="Arial" panose="020B0604020202020204" pitchFamily="34" charset="0"/>
              </a:rPr>
              <a:t> </a:t>
            </a:r>
            <a:r>
              <a:rPr lang="en-CA" sz="4800" dirty="0">
                <a:solidFill>
                  <a:schemeClr val="tx1"/>
                </a:solidFill>
                <a:latin typeface="Arial" panose="020B0604020202020204" pitchFamily="34" charset="0"/>
                <a:cs typeface="Arial" panose="020B0604020202020204" pitchFamily="34" charset="0"/>
              </a:rPr>
              <a:t>input!</a:t>
            </a:r>
          </a:p>
          <a:p>
            <a:pPr marL="0" lvl="1">
              <a:spcBef>
                <a:spcPts val="600"/>
              </a:spcBef>
            </a:pPr>
            <a:endParaRPr lang="en-CA" sz="1800" b="1" dirty="0">
              <a:solidFill>
                <a:schemeClr val="accent3">
                  <a:lumMod val="75000"/>
                </a:schemeClr>
              </a:solidFill>
              <a:latin typeface="Arial" panose="020B0604020202020204" pitchFamily="34" charset="0"/>
              <a:cs typeface="Arial" panose="020B0604020202020204" pitchFamily="34" charset="0"/>
            </a:endParaRPr>
          </a:p>
          <a:p>
            <a:pPr marL="0" lvl="1">
              <a:spcBef>
                <a:spcPts val="600"/>
              </a:spcBef>
            </a:pPr>
            <a:r>
              <a:rPr lang="en-CA" sz="3600" dirty="0">
                <a:solidFill>
                  <a:schemeClr val="tx1"/>
                </a:solidFill>
                <a:latin typeface="Arial" panose="020B0604020202020204" pitchFamily="34" charset="0"/>
                <a:cs typeface="Arial" panose="020B0604020202020204" pitchFamily="34" charset="0"/>
              </a:rPr>
              <a:t>Write your ideas on sticky notes and place it in one of the boxes, below.</a:t>
            </a:r>
          </a:p>
        </p:txBody>
      </p:sp>
      <p:pic>
        <p:nvPicPr>
          <p:cNvPr id="9" name="Picture 8">
            <a:extLst>
              <a:ext uri="{FF2B5EF4-FFF2-40B4-BE49-F238E27FC236}">
                <a16:creationId xmlns:a16="http://schemas.microsoft.com/office/drawing/2014/main" id="{AEC062EE-9648-D894-A10E-AF48F2F09B85}"/>
              </a:ext>
            </a:extLst>
          </p:cNvPr>
          <p:cNvPicPr>
            <a:picLocks noChangeAspect="1"/>
          </p:cNvPicPr>
          <p:nvPr/>
        </p:nvPicPr>
        <p:blipFill>
          <a:blip r:embed="rId4"/>
          <a:stretch>
            <a:fillRect/>
          </a:stretch>
        </p:blipFill>
        <p:spPr>
          <a:xfrm>
            <a:off x="1557853" y="2946938"/>
            <a:ext cx="10395581" cy="6812771"/>
          </a:xfrm>
          <a:prstGeom prst="rect">
            <a:avLst/>
          </a:prstGeom>
        </p:spPr>
      </p:pic>
      <p:sp>
        <p:nvSpPr>
          <p:cNvPr id="10" name="TextBox 9">
            <a:extLst>
              <a:ext uri="{FF2B5EF4-FFF2-40B4-BE49-F238E27FC236}">
                <a16:creationId xmlns:a16="http://schemas.microsoft.com/office/drawing/2014/main" id="{23AE67E1-8C2A-3A6E-DB5C-A6A5C120AF9D}"/>
              </a:ext>
            </a:extLst>
          </p:cNvPr>
          <p:cNvSpPr txBox="1"/>
          <p:nvPr/>
        </p:nvSpPr>
        <p:spPr>
          <a:xfrm>
            <a:off x="1431400" y="9728317"/>
            <a:ext cx="13460257" cy="1015663"/>
          </a:xfrm>
          <a:prstGeom prst="rect">
            <a:avLst/>
          </a:prstGeom>
          <a:noFill/>
        </p:spPr>
        <p:txBody>
          <a:bodyPr wrap="square" rtlCol="0">
            <a:spAutoFit/>
          </a:bodyPr>
          <a:lstStyle/>
          <a:p>
            <a:r>
              <a:rPr lang="en-CA" sz="3000" b="1" dirty="0">
                <a:solidFill>
                  <a:schemeClr val="accent2"/>
                </a:solidFill>
                <a:latin typeface="Arial" panose="020B0604020202020204" pitchFamily="34" charset="0"/>
                <a:cs typeface="Arial" panose="020B0604020202020204" pitchFamily="34" charset="0"/>
              </a:rPr>
              <a:t>Schedule “A” </a:t>
            </a:r>
            <a:r>
              <a:rPr lang="en-CA" sz="3000" dirty="0">
                <a:latin typeface="Arial" panose="020B0604020202020204" pitchFamily="34" charset="0"/>
                <a:cs typeface="Arial" panose="020B0604020202020204" pitchFamily="34" charset="0"/>
              </a:rPr>
              <a:t>of the Town’s current Official shows the Natural Heritage Features shown as “Environmental Protection”</a:t>
            </a:r>
          </a:p>
        </p:txBody>
      </p:sp>
      <p:sp>
        <p:nvSpPr>
          <p:cNvPr id="11" name="Rectangle 10">
            <a:extLst>
              <a:ext uri="{FF2B5EF4-FFF2-40B4-BE49-F238E27FC236}">
                <a16:creationId xmlns:a16="http://schemas.microsoft.com/office/drawing/2014/main" id="{EBF8E0FF-DAAF-7E0E-2FE8-4DD35E498EA2}"/>
              </a:ext>
            </a:extLst>
          </p:cNvPr>
          <p:cNvSpPr/>
          <p:nvPr/>
        </p:nvSpPr>
        <p:spPr>
          <a:xfrm>
            <a:off x="14891657" y="3097068"/>
            <a:ext cx="18026743" cy="2887638"/>
          </a:xfrm>
          <a:prstGeom prst="rect">
            <a:avLst/>
          </a:prstGeom>
          <a:solidFill>
            <a:srgbClr val="E4F2F6"/>
          </a:solidFill>
          <a:ln w="762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r>
              <a:rPr lang="en-CA" sz="3600" dirty="0">
                <a:solidFill>
                  <a:schemeClr val="accent4">
                    <a:lumMod val="75000"/>
                  </a:schemeClr>
                </a:solidFill>
                <a:latin typeface="Arial" panose="020B0604020202020204" pitchFamily="34" charset="0"/>
                <a:cs typeface="Arial" panose="020B0604020202020204" pitchFamily="34" charset="0"/>
              </a:rPr>
              <a:t>The policies in the current Official Plan aim to </a:t>
            </a:r>
            <a:r>
              <a:rPr lang="en-CA" sz="3600" b="1" dirty="0">
                <a:solidFill>
                  <a:schemeClr val="accent4">
                    <a:lumMod val="75000"/>
                  </a:schemeClr>
                </a:solidFill>
                <a:latin typeface="Arial" panose="020B0604020202020204" pitchFamily="34" charset="0"/>
                <a:cs typeface="Arial" panose="020B0604020202020204" pitchFamily="34" charset="0"/>
              </a:rPr>
              <a:t>protect</a:t>
            </a:r>
            <a:r>
              <a:rPr lang="en-CA" sz="3600" dirty="0">
                <a:solidFill>
                  <a:schemeClr val="accent4">
                    <a:lumMod val="75000"/>
                  </a:schemeClr>
                </a:solidFill>
                <a:latin typeface="Arial" panose="020B0604020202020204" pitchFamily="34" charset="0"/>
                <a:cs typeface="Arial" panose="020B0604020202020204" pitchFamily="34" charset="0"/>
              </a:rPr>
              <a:t> the Town’s </a:t>
            </a:r>
            <a:r>
              <a:rPr lang="en-CA" sz="3600" b="1" dirty="0">
                <a:solidFill>
                  <a:schemeClr val="accent4">
                    <a:lumMod val="75000"/>
                  </a:schemeClr>
                </a:solidFill>
                <a:latin typeface="Arial" panose="020B0604020202020204" pitchFamily="34" charset="0"/>
                <a:cs typeface="Arial" panose="020B0604020202020204" pitchFamily="34" charset="0"/>
              </a:rPr>
              <a:t>natural heritage features </a:t>
            </a:r>
            <a:r>
              <a:rPr lang="en-CA" sz="3600" dirty="0">
                <a:solidFill>
                  <a:schemeClr val="accent4">
                    <a:lumMod val="75000"/>
                  </a:schemeClr>
                </a:solidFill>
                <a:latin typeface="Arial" panose="020B0604020202020204" pitchFamily="34" charset="0"/>
                <a:cs typeface="Arial" panose="020B0604020202020204" pitchFamily="34" charset="0"/>
              </a:rPr>
              <a:t>and </a:t>
            </a:r>
            <a:r>
              <a:rPr lang="en-CA" sz="3600" b="1" dirty="0">
                <a:solidFill>
                  <a:schemeClr val="accent4">
                    <a:lumMod val="75000"/>
                  </a:schemeClr>
                </a:solidFill>
                <a:latin typeface="Arial" panose="020B0604020202020204" pitchFamily="34" charset="0"/>
                <a:cs typeface="Arial" panose="020B0604020202020204" pitchFamily="34" charset="0"/>
              </a:rPr>
              <a:t>promote biodiversity</a:t>
            </a:r>
            <a:r>
              <a:rPr lang="en-CA" sz="3600" dirty="0">
                <a:solidFill>
                  <a:schemeClr val="accent4">
                    <a:lumMod val="75000"/>
                  </a:schemeClr>
                </a:solidFill>
                <a:latin typeface="Arial" panose="020B0604020202020204" pitchFamily="34" charset="0"/>
                <a:cs typeface="Arial" panose="020B0604020202020204" pitchFamily="34" charset="0"/>
              </a:rPr>
              <a:t>, while having regard for protecting environment in accordance with Provincial and Regional land use plans and policies.. </a:t>
            </a:r>
          </a:p>
        </p:txBody>
      </p:sp>
    </p:spTree>
    <p:extLst>
      <p:ext uri="{BB962C8B-B14F-4D97-AF65-F5344CB8AC3E}">
        <p14:creationId xmlns:p14="http://schemas.microsoft.com/office/powerpoint/2010/main" val="2917297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09C71-29C2-EA7A-E0BA-2C112C69A11C}"/>
              </a:ext>
            </a:extLst>
          </p:cNvPr>
          <p:cNvSpPr>
            <a:spLocks noGrp="1"/>
          </p:cNvSpPr>
          <p:nvPr>
            <p:ph type="title"/>
          </p:nvPr>
        </p:nvSpPr>
        <p:spPr/>
        <p:txBody>
          <a:bodyPr>
            <a:normAutofit/>
          </a:bodyPr>
          <a:lstStyle/>
          <a:p>
            <a:r>
              <a:rPr lang="en-CA" sz="10000" dirty="0"/>
              <a:t>Natural Environment</a:t>
            </a:r>
          </a:p>
        </p:txBody>
      </p:sp>
      <p:sp>
        <p:nvSpPr>
          <p:cNvPr id="4" name="Rectangle: Rounded Corners 3">
            <a:extLst>
              <a:ext uri="{FF2B5EF4-FFF2-40B4-BE49-F238E27FC236}">
                <a16:creationId xmlns:a16="http://schemas.microsoft.com/office/drawing/2014/main" id="{71976123-8B3D-67E5-353A-A5E42727C8A0}"/>
              </a:ext>
            </a:extLst>
          </p:cNvPr>
          <p:cNvSpPr/>
          <p:nvPr/>
        </p:nvSpPr>
        <p:spPr>
          <a:xfrm>
            <a:off x="14075229" y="3527470"/>
            <a:ext cx="18843171" cy="5584372"/>
          </a:xfrm>
          <a:prstGeom prst="roundRect">
            <a:avLst>
              <a:gd name="adj" fmla="val 0"/>
            </a:avLst>
          </a:prstGeom>
          <a:solidFill>
            <a:srgbClr val="EAF7FB"/>
          </a:solidFill>
          <a:ln w="38100">
            <a:noFill/>
          </a:ln>
        </p:spPr>
        <p:style>
          <a:lnRef idx="2">
            <a:schemeClr val="accent1">
              <a:shade val="15000"/>
            </a:schemeClr>
          </a:lnRef>
          <a:fillRef idx="1">
            <a:schemeClr val="accent1"/>
          </a:fillRef>
          <a:effectRef idx="0">
            <a:schemeClr val="accent1"/>
          </a:effectRef>
          <a:fontRef idx="minor">
            <a:schemeClr val="lt1"/>
          </a:fontRef>
        </p:style>
        <p:txBody>
          <a:bodyPr lIns="396000" tIns="493776" rIns="493776" bIns="493776" rtlCol="0" anchor="ctr" anchorCtr="0"/>
          <a:lstStyle/>
          <a:p>
            <a:pPr marL="1370736" lvl="2">
              <a:spcAft>
                <a:spcPts val="1620"/>
              </a:spcAft>
            </a:pPr>
            <a:r>
              <a:rPr lang="en-CA" sz="3600" dirty="0">
                <a:solidFill>
                  <a:schemeClr val="accent3">
                    <a:lumMod val="75000"/>
                  </a:schemeClr>
                </a:solidFill>
                <a:latin typeface="Arial" panose="020B0604020202020204" pitchFamily="34" charset="0"/>
                <a:cs typeface="Arial" panose="020B0604020202020204" pitchFamily="34" charset="0"/>
              </a:rPr>
              <a:t>In 2017, The Town of Fort Erie </a:t>
            </a:r>
            <a:r>
              <a:rPr lang="en-CA" sz="3600" b="1" dirty="0">
                <a:solidFill>
                  <a:schemeClr val="accent3">
                    <a:lumMod val="75000"/>
                  </a:schemeClr>
                </a:solidFill>
                <a:latin typeface="Arial" panose="020B0604020202020204" pitchFamily="34" charset="0"/>
                <a:cs typeface="Arial" panose="020B0604020202020204" pitchFamily="34" charset="0"/>
              </a:rPr>
              <a:t>approved The Waterfront Strategy</a:t>
            </a:r>
            <a:r>
              <a:rPr lang="en-CA" sz="3600" dirty="0">
                <a:solidFill>
                  <a:schemeClr val="accent3">
                    <a:lumMod val="75000"/>
                  </a:schemeClr>
                </a:solidFill>
                <a:latin typeface="Arial" panose="020B0604020202020204" pitchFamily="34" charset="0"/>
                <a:cs typeface="Arial" panose="020B0604020202020204" pitchFamily="34" charset="0"/>
              </a:rPr>
              <a:t>, which sets a vision for 45 km of water’s edge land along Lake Erie and the Niagara River. The Town has achieved a solid foundation in working towards a vision of a network of beautiful parks, points of access and views, and enabling the waterfront to continue to be a catalyst for housing and commercial activities that contribute to Fort Erie’s economy. </a:t>
            </a:r>
          </a:p>
        </p:txBody>
      </p:sp>
      <p:pic>
        <p:nvPicPr>
          <p:cNvPr id="6" name="Picture 5">
            <a:extLst>
              <a:ext uri="{FF2B5EF4-FFF2-40B4-BE49-F238E27FC236}">
                <a16:creationId xmlns:a16="http://schemas.microsoft.com/office/drawing/2014/main" id="{DF7AD8E3-8987-DD39-183E-8B8193E121FB}"/>
              </a:ext>
            </a:extLst>
          </p:cNvPr>
          <p:cNvPicPr>
            <a:picLocks noChangeAspect="1"/>
          </p:cNvPicPr>
          <p:nvPr/>
        </p:nvPicPr>
        <p:blipFill>
          <a:blip r:embed="rId3"/>
          <a:stretch>
            <a:fillRect/>
          </a:stretch>
        </p:blipFill>
        <p:spPr>
          <a:xfrm>
            <a:off x="1941464" y="4549704"/>
            <a:ext cx="10739679" cy="6847340"/>
          </a:xfrm>
          <a:prstGeom prst="rect">
            <a:avLst/>
          </a:prstGeom>
        </p:spPr>
      </p:pic>
      <p:sp>
        <p:nvSpPr>
          <p:cNvPr id="7" name="Rectangle 6">
            <a:extLst>
              <a:ext uri="{FF2B5EF4-FFF2-40B4-BE49-F238E27FC236}">
                <a16:creationId xmlns:a16="http://schemas.microsoft.com/office/drawing/2014/main" id="{8396A8EC-C434-3FC0-2E66-1422C9D44217}"/>
              </a:ext>
            </a:extLst>
          </p:cNvPr>
          <p:cNvSpPr/>
          <p:nvPr/>
        </p:nvSpPr>
        <p:spPr>
          <a:xfrm>
            <a:off x="18298987" y="9826825"/>
            <a:ext cx="14227528" cy="1716432"/>
          </a:xfrm>
          <a:prstGeom prst="rect">
            <a:avLst/>
          </a:prstGeom>
          <a:solidFill>
            <a:schemeClr val="bg1">
              <a:alpha val="32157"/>
            </a:scheme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lvl="1">
              <a:spcBef>
                <a:spcPts val="600"/>
              </a:spcBef>
            </a:pPr>
            <a:r>
              <a:rPr lang="en-CA" sz="4800" dirty="0">
                <a:solidFill>
                  <a:schemeClr val="tx1"/>
                </a:solidFill>
                <a:latin typeface="Arial" panose="020B0604020202020204" pitchFamily="34" charset="0"/>
                <a:cs typeface="Arial" panose="020B0604020202020204" pitchFamily="34" charset="0"/>
              </a:rPr>
              <a:t>What do</a:t>
            </a:r>
            <a:r>
              <a:rPr lang="en-CA" sz="4800" b="1" dirty="0">
                <a:solidFill>
                  <a:schemeClr val="tx1"/>
                </a:solidFill>
                <a:latin typeface="Arial" panose="020B0604020202020204" pitchFamily="34" charset="0"/>
                <a:cs typeface="Arial" panose="020B0604020202020204" pitchFamily="34" charset="0"/>
              </a:rPr>
              <a:t> </a:t>
            </a:r>
            <a:r>
              <a:rPr lang="en-CA" sz="4800" b="1" dirty="0">
                <a:solidFill>
                  <a:schemeClr val="accent2"/>
                </a:solidFill>
                <a:latin typeface="Arial" panose="020B0604020202020204" pitchFamily="34" charset="0"/>
                <a:cs typeface="Arial" panose="020B0604020202020204" pitchFamily="34" charset="0"/>
              </a:rPr>
              <a:t>you</a:t>
            </a:r>
            <a:r>
              <a:rPr lang="en-CA" sz="4800" b="1" dirty="0">
                <a:solidFill>
                  <a:schemeClr val="tx1"/>
                </a:solidFill>
                <a:latin typeface="Arial" panose="020B0604020202020204" pitchFamily="34" charset="0"/>
                <a:cs typeface="Arial" panose="020B0604020202020204" pitchFamily="34" charset="0"/>
              </a:rPr>
              <a:t> </a:t>
            </a:r>
            <a:r>
              <a:rPr lang="en-CA" sz="4800" dirty="0">
                <a:solidFill>
                  <a:schemeClr val="tx1"/>
                </a:solidFill>
                <a:latin typeface="Arial" panose="020B0604020202020204" pitchFamily="34" charset="0"/>
                <a:cs typeface="Arial" panose="020B0604020202020204" pitchFamily="34" charset="0"/>
              </a:rPr>
              <a:t>think?</a:t>
            </a:r>
          </a:p>
          <a:p>
            <a:pPr marL="0" lvl="1">
              <a:spcBef>
                <a:spcPts val="600"/>
              </a:spcBef>
            </a:pPr>
            <a:endParaRPr lang="en-CA" sz="1800" b="1" dirty="0">
              <a:solidFill>
                <a:schemeClr val="accent3">
                  <a:lumMod val="75000"/>
                </a:schemeClr>
              </a:solidFill>
              <a:latin typeface="Arial" panose="020B0604020202020204" pitchFamily="34" charset="0"/>
              <a:cs typeface="Arial" panose="020B0604020202020204" pitchFamily="34" charset="0"/>
            </a:endParaRPr>
          </a:p>
          <a:p>
            <a:pPr marL="0" lvl="1">
              <a:spcBef>
                <a:spcPts val="600"/>
              </a:spcBef>
            </a:pPr>
            <a:r>
              <a:rPr lang="en-CA" sz="3200" dirty="0">
                <a:solidFill>
                  <a:schemeClr val="tx1"/>
                </a:solidFill>
                <a:latin typeface="Arial" panose="020B0604020202020204" pitchFamily="34" charset="0"/>
                <a:cs typeface="Arial" panose="020B0604020202020204" pitchFamily="34" charset="0"/>
              </a:rPr>
              <a:t>Write your ideas on sticky notes and place it in the box, below.</a:t>
            </a:r>
          </a:p>
        </p:txBody>
      </p:sp>
      <p:sp>
        <p:nvSpPr>
          <p:cNvPr id="8" name="Rectangle 7">
            <a:extLst>
              <a:ext uri="{FF2B5EF4-FFF2-40B4-BE49-F238E27FC236}">
                <a16:creationId xmlns:a16="http://schemas.microsoft.com/office/drawing/2014/main" id="{AC6E3450-6FE4-1AA2-E621-8B34404F2CAF}"/>
              </a:ext>
            </a:extLst>
          </p:cNvPr>
          <p:cNvSpPr/>
          <p:nvPr/>
        </p:nvSpPr>
        <p:spPr>
          <a:xfrm>
            <a:off x="18298987" y="11950381"/>
            <a:ext cx="13421708" cy="6467749"/>
          </a:xfrm>
          <a:prstGeom prst="rect">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CA" sz="3200" dirty="0">
                <a:solidFill>
                  <a:schemeClr val="accent2"/>
                </a:solidFill>
                <a:latin typeface="Arial" panose="020B0604020202020204" pitchFamily="34" charset="0"/>
                <a:cs typeface="Arial" panose="020B0604020202020204" pitchFamily="34" charset="0"/>
              </a:rPr>
              <a:t>What is the Town already doing well with the waterfront and how can we build on it? </a:t>
            </a:r>
          </a:p>
        </p:txBody>
      </p:sp>
      <p:sp>
        <p:nvSpPr>
          <p:cNvPr id="9" name="Rectangle 8">
            <a:extLst>
              <a:ext uri="{FF2B5EF4-FFF2-40B4-BE49-F238E27FC236}">
                <a16:creationId xmlns:a16="http://schemas.microsoft.com/office/drawing/2014/main" id="{734463C2-3CEE-68D6-3F87-EF6776D0FD23}"/>
              </a:ext>
            </a:extLst>
          </p:cNvPr>
          <p:cNvSpPr/>
          <p:nvPr/>
        </p:nvSpPr>
        <p:spPr>
          <a:xfrm>
            <a:off x="0" y="12638315"/>
            <a:ext cx="16072180" cy="6304762"/>
          </a:xfrm>
          <a:prstGeom prst="rect">
            <a:avLst/>
          </a:prstGeom>
          <a:solidFill>
            <a:srgbClr val="F9D2D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sz="3600" b="1" dirty="0">
                <a:solidFill>
                  <a:schemeClr val="tx1"/>
                </a:solidFill>
                <a:latin typeface="Arial" panose="020B0604020202020204" pitchFamily="34" charset="0"/>
                <a:cs typeface="Arial" panose="020B0604020202020204" pitchFamily="34" charset="0"/>
              </a:rPr>
              <a:t>The Waterfront Strategy </a:t>
            </a:r>
          </a:p>
          <a:p>
            <a:pPr algn="ctr"/>
            <a:endParaRPr lang="en-CA" sz="1800" b="1" dirty="0">
              <a:solidFill>
                <a:schemeClr val="tx1"/>
              </a:solidFill>
              <a:latin typeface="Arial" panose="020B0604020202020204" pitchFamily="34" charset="0"/>
              <a:cs typeface="Arial" panose="020B0604020202020204" pitchFamily="34" charset="0"/>
            </a:endParaRPr>
          </a:p>
          <a:p>
            <a:pPr lvl="1"/>
            <a:r>
              <a:rPr lang="en-CA" sz="3200" dirty="0">
                <a:solidFill>
                  <a:schemeClr val="tx1"/>
                </a:solidFill>
                <a:latin typeface="Arial" panose="020B0604020202020204" pitchFamily="34" charset="0"/>
                <a:cs typeface="Arial" panose="020B0604020202020204" pitchFamily="34" charset="0"/>
              </a:rPr>
              <a:t>Fort Erie’s Waterfront Strategy is intended to lay the foundation and a plan of action to transform Fort Erie’s waterfront. The Strategy has been informed through </a:t>
            </a:r>
            <a:r>
              <a:rPr lang="en-CA" sz="3200" b="1" dirty="0">
                <a:solidFill>
                  <a:schemeClr val="accent2"/>
                </a:solidFill>
                <a:latin typeface="Arial" panose="020B0604020202020204" pitchFamily="34" charset="0"/>
                <a:cs typeface="Arial" panose="020B0604020202020204" pitchFamily="34" charset="0"/>
              </a:rPr>
              <a:t>seven</a:t>
            </a:r>
            <a:r>
              <a:rPr lang="en-CA" sz="3200" dirty="0">
                <a:solidFill>
                  <a:schemeClr val="tx1"/>
                </a:solidFill>
                <a:latin typeface="Arial" panose="020B0604020202020204" pitchFamily="34" charset="0"/>
                <a:cs typeface="Arial" panose="020B0604020202020204" pitchFamily="34" charset="0"/>
              </a:rPr>
              <a:t> </a:t>
            </a:r>
            <a:r>
              <a:rPr lang="en-CA" sz="3200" b="1" dirty="0">
                <a:solidFill>
                  <a:schemeClr val="accent2"/>
                </a:solidFill>
                <a:latin typeface="Arial" panose="020B0604020202020204" pitchFamily="34" charset="0"/>
                <a:cs typeface="Arial" panose="020B0604020202020204" pitchFamily="34" charset="0"/>
              </a:rPr>
              <a:t>Frameworks</a:t>
            </a:r>
            <a:r>
              <a:rPr lang="en-CA" sz="3200" dirty="0">
                <a:solidFill>
                  <a:schemeClr val="tx1"/>
                </a:solidFill>
                <a:latin typeface="Arial" panose="020B0604020202020204" pitchFamily="34" charset="0"/>
                <a:cs typeface="Arial" panose="020B0604020202020204" pitchFamily="34" charset="0"/>
              </a:rPr>
              <a:t> which include:</a:t>
            </a:r>
          </a:p>
          <a:p>
            <a:pPr lvl="1"/>
            <a:endParaRPr lang="en-CA" sz="1600" dirty="0">
              <a:solidFill>
                <a:schemeClr val="tx1"/>
              </a:solidFill>
              <a:latin typeface="Arial" panose="020B0604020202020204" pitchFamily="34" charset="0"/>
              <a:cs typeface="Arial" panose="020B0604020202020204" pitchFamily="34" charset="0"/>
            </a:endParaRPr>
          </a:p>
          <a:p>
            <a:pPr marL="2459736" lvl="1" indent="-1143000">
              <a:buFont typeface="Arial" panose="020B0604020202020204" pitchFamily="34" charset="0"/>
              <a:buChar char="•"/>
            </a:pPr>
            <a:r>
              <a:rPr lang="en-CA" sz="3200" dirty="0">
                <a:solidFill>
                  <a:schemeClr val="tx1"/>
                </a:solidFill>
                <a:latin typeface="Arial" panose="020B0604020202020204" pitchFamily="34" charset="0"/>
                <a:cs typeface="Arial" panose="020B0604020202020204" pitchFamily="34" charset="0"/>
              </a:rPr>
              <a:t>Natural Heritage Features &amp; Hazards</a:t>
            </a:r>
          </a:p>
          <a:p>
            <a:pPr marL="2459736" lvl="1" indent="-1143000">
              <a:buFont typeface="Arial" panose="020B0604020202020204" pitchFamily="34" charset="0"/>
              <a:buChar char="•"/>
            </a:pPr>
            <a:r>
              <a:rPr lang="en-CA" sz="3200" dirty="0">
                <a:solidFill>
                  <a:schemeClr val="tx1"/>
                </a:solidFill>
                <a:latin typeface="Arial" panose="020B0604020202020204" pitchFamily="34" charset="0"/>
                <a:cs typeface="Arial" panose="020B0604020202020204" pitchFamily="34" charset="0"/>
              </a:rPr>
              <a:t>Waterfront Parks &amp; Windows</a:t>
            </a:r>
          </a:p>
          <a:p>
            <a:pPr marL="2459736" lvl="1" indent="-1143000">
              <a:buFont typeface="Arial" panose="020B0604020202020204" pitchFamily="34" charset="0"/>
              <a:buChar char="•"/>
            </a:pPr>
            <a:r>
              <a:rPr lang="en-CA" sz="3200" dirty="0">
                <a:solidFill>
                  <a:schemeClr val="tx1"/>
                </a:solidFill>
                <a:latin typeface="Arial" panose="020B0604020202020204" pitchFamily="34" charset="0"/>
                <a:cs typeface="Arial" panose="020B0604020202020204" pitchFamily="34" charset="0"/>
              </a:rPr>
              <a:t>Ways to &amp; Along the Waterfront</a:t>
            </a:r>
          </a:p>
          <a:p>
            <a:pPr marL="2459736" lvl="1" indent="-1143000">
              <a:buFont typeface="Arial" panose="020B0604020202020204" pitchFamily="34" charset="0"/>
              <a:buChar char="•"/>
            </a:pPr>
            <a:r>
              <a:rPr lang="en-CA" sz="3200" dirty="0">
                <a:solidFill>
                  <a:schemeClr val="tx1"/>
                </a:solidFill>
                <a:latin typeface="Arial" panose="020B0604020202020204" pitchFamily="34" charset="0"/>
                <a:cs typeface="Arial" panose="020B0604020202020204" pitchFamily="34" charset="0"/>
              </a:rPr>
              <a:t>Destinations &amp; Tourist Attractions</a:t>
            </a:r>
          </a:p>
          <a:p>
            <a:pPr marL="2459736" lvl="1" indent="-1143000">
              <a:buFont typeface="Arial" panose="020B0604020202020204" pitchFamily="34" charset="0"/>
              <a:buChar char="•"/>
            </a:pPr>
            <a:r>
              <a:rPr lang="en-CA" sz="3200" dirty="0">
                <a:solidFill>
                  <a:schemeClr val="tx1"/>
                </a:solidFill>
                <a:latin typeface="Arial" panose="020B0604020202020204" pitchFamily="34" charset="0"/>
                <a:cs typeface="Arial" panose="020B0604020202020204" pitchFamily="34" charset="0"/>
              </a:rPr>
              <a:t>Culture and Heritage</a:t>
            </a:r>
          </a:p>
          <a:p>
            <a:pPr marL="2459736" lvl="1" indent="-1143000">
              <a:buFont typeface="Arial" panose="020B0604020202020204" pitchFamily="34" charset="0"/>
              <a:buChar char="•"/>
            </a:pPr>
            <a:r>
              <a:rPr lang="en-CA" sz="3200" dirty="0">
                <a:solidFill>
                  <a:schemeClr val="tx1"/>
                </a:solidFill>
                <a:latin typeface="Arial" panose="020B0604020202020204" pitchFamily="34" charset="0"/>
                <a:cs typeface="Arial" panose="020B0604020202020204" pitchFamily="34" charset="0"/>
              </a:rPr>
              <a:t>Neighbourhoods</a:t>
            </a:r>
          </a:p>
          <a:p>
            <a:pPr marL="2459736" lvl="1" indent="-1143000">
              <a:buFont typeface="Arial" panose="020B0604020202020204" pitchFamily="34" charset="0"/>
              <a:buChar char="•"/>
            </a:pPr>
            <a:r>
              <a:rPr lang="en-CA" sz="3200" dirty="0">
                <a:solidFill>
                  <a:schemeClr val="tx1"/>
                </a:solidFill>
                <a:latin typeface="Arial" panose="020B0604020202020204" pitchFamily="34" charset="0"/>
                <a:cs typeface="Arial" panose="020B0604020202020204" pitchFamily="34" charset="0"/>
              </a:rPr>
              <a:t>Boating Access</a:t>
            </a:r>
          </a:p>
        </p:txBody>
      </p:sp>
      <p:pic>
        <p:nvPicPr>
          <p:cNvPr id="10" name="Graphic 9" descr="Blackboard outline">
            <a:extLst>
              <a:ext uri="{FF2B5EF4-FFF2-40B4-BE49-F238E27FC236}">
                <a16:creationId xmlns:a16="http://schemas.microsoft.com/office/drawing/2014/main" id="{B47B0B80-FD3E-4E46-4C18-F763C4DA90E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4056606" y="9419701"/>
            <a:ext cx="1906469" cy="1906469"/>
          </a:xfrm>
          <a:prstGeom prst="rect">
            <a:avLst/>
          </a:prstGeom>
        </p:spPr>
      </p:pic>
    </p:spTree>
    <p:extLst>
      <p:ext uri="{BB962C8B-B14F-4D97-AF65-F5344CB8AC3E}">
        <p14:creationId xmlns:p14="http://schemas.microsoft.com/office/powerpoint/2010/main" val="32913955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095F8-4A56-B847-232B-48FCEE998CFE}"/>
              </a:ext>
            </a:extLst>
          </p:cNvPr>
          <p:cNvSpPr>
            <a:spLocks noGrp="1"/>
          </p:cNvSpPr>
          <p:nvPr>
            <p:ph type="title"/>
          </p:nvPr>
        </p:nvSpPr>
        <p:spPr/>
        <p:txBody>
          <a:bodyPr>
            <a:normAutofit/>
          </a:bodyPr>
          <a:lstStyle/>
          <a:p>
            <a:r>
              <a:rPr lang="en-CA" sz="10000" dirty="0"/>
              <a:t>Agriculture and Rural</a:t>
            </a:r>
          </a:p>
        </p:txBody>
      </p:sp>
      <p:sp>
        <p:nvSpPr>
          <p:cNvPr id="8" name="Rectangle: Rounded Corners 7">
            <a:extLst>
              <a:ext uri="{FF2B5EF4-FFF2-40B4-BE49-F238E27FC236}">
                <a16:creationId xmlns:a16="http://schemas.microsoft.com/office/drawing/2014/main" id="{90AECB54-03F3-3149-7C47-8EF269139C7D}"/>
              </a:ext>
            </a:extLst>
          </p:cNvPr>
          <p:cNvSpPr/>
          <p:nvPr/>
        </p:nvSpPr>
        <p:spPr>
          <a:xfrm>
            <a:off x="1190350" y="8686497"/>
            <a:ext cx="12022819" cy="4457700"/>
          </a:xfrm>
          <a:prstGeom prst="roundRect">
            <a:avLst>
              <a:gd name="adj" fmla="val 0"/>
            </a:avLst>
          </a:prstGeom>
          <a:solidFill>
            <a:srgbClr val="E4F2F6"/>
          </a:solidFill>
          <a:ln w="38100">
            <a:noFill/>
          </a:ln>
        </p:spPr>
        <p:style>
          <a:lnRef idx="2">
            <a:schemeClr val="accent1">
              <a:shade val="15000"/>
            </a:schemeClr>
          </a:lnRef>
          <a:fillRef idx="1">
            <a:schemeClr val="accent1"/>
          </a:fillRef>
          <a:effectRef idx="0">
            <a:schemeClr val="accent1"/>
          </a:effectRef>
          <a:fontRef idx="minor">
            <a:schemeClr val="lt1"/>
          </a:fontRef>
        </p:style>
        <p:txBody>
          <a:bodyPr lIns="493776" tIns="493776" rIns="493776" bIns="493776" rtlCol="0" anchor="ctr" anchorCtr="0"/>
          <a:lstStyle/>
          <a:p>
            <a:pPr lvl="1">
              <a:spcAft>
                <a:spcPts val="1620"/>
              </a:spcAft>
            </a:pPr>
            <a:r>
              <a:rPr lang="en-CA" sz="3600" dirty="0">
                <a:solidFill>
                  <a:srgbClr val="065A74"/>
                </a:solidFill>
                <a:latin typeface="Arial" panose="020B0604020202020204" pitchFamily="34" charset="0"/>
                <a:cs typeface="Arial" panose="020B0604020202020204" pitchFamily="34" charset="0"/>
              </a:rPr>
              <a:t>The current Official Plan defines Agriculture-related uses as:</a:t>
            </a:r>
          </a:p>
          <a:p>
            <a:pPr lvl="1">
              <a:spcAft>
                <a:spcPts val="1620"/>
              </a:spcAft>
            </a:pPr>
            <a:r>
              <a:rPr lang="en-CA" sz="3600" dirty="0">
                <a:solidFill>
                  <a:srgbClr val="065A74"/>
                </a:solidFill>
                <a:latin typeface="Arial" panose="020B0604020202020204" pitchFamily="34" charset="0"/>
                <a:cs typeface="Arial" panose="020B0604020202020204" pitchFamily="34" charset="0"/>
              </a:rPr>
              <a:t>Farm-related commercial and farm-related industrial uses that are small scale and directly related to the farm operation and are required in close proximity to the farm operation.</a:t>
            </a:r>
          </a:p>
        </p:txBody>
      </p:sp>
      <p:sp>
        <p:nvSpPr>
          <p:cNvPr id="15" name="Rectangle: Rounded Corners 14">
            <a:extLst>
              <a:ext uri="{FF2B5EF4-FFF2-40B4-BE49-F238E27FC236}">
                <a16:creationId xmlns:a16="http://schemas.microsoft.com/office/drawing/2014/main" id="{0001BE6C-40B8-C249-3800-85E2C8FB02CD}"/>
              </a:ext>
            </a:extLst>
          </p:cNvPr>
          <p:cNvSpPr/>
          <p:nvPr/>
        </p:nvSpPr>
        <p:spPr>
          <a:xfrm>
            <a:off x="7355" y="7802653"/>
            <a:ext cx="9642120" cy="883844"/>
          </a:xfrm>
          <a:prstGeom prst="roundRect">
            <a:avLst>
              <a:gd name="adj" fmla="val 0"/>
            </a:avLst>
          </a:prstGeom>
          <a:solidFill>
            <a:schemeClr val="accent1"/>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493776" tIns="493776" rIns="493776" bIns="493776" rtlCol="0" anchor="ctr" anchorCtr="0"/>
          <a:lstStyle/>
          <a:p>
            <a:pPr algn="ctr"/>
            <a:r>
              <a:rPr lang="en-CA" sz="4800" dirty="0">
                <a:latin typeface="Arial" panose="020B0604020202020204" pitchFamily="34" charset="0"/>
                <a:cs typeface="Arial" panose="020B0604020202020204" pitchFamily="34" charset="0"/>
              </a:rPr>
              <a:t>Agriculture-related Uses:</a:t>
            </a:r>
            <a:endParaRPr lang="en-CA" sz="13800" b="1" dirty="0">
              <a:latin typeface="Arial" panose="020B0604020202020204" pitchFamily="34" charset="0"/>
              <a:cs typeface="Arial" panose="020B0604020202020204" pitchFamily="34" charset="0"/>
            </a:endParaRPr>
          </a:p>
        </p:txBody>
      </p:sp>
      <p:sp>
        <p:nvSpPr>
          <p:cNvPr id="18" name="Rectangle: Rounded Corners 17">
            <a:extLst>
              <a:ext uri="{FF2B5EF4-FFF2-40B4-BE49-F238E27FC236}">
                <a16:creationId xmlns:a16="http://schemas.microsoft.com/office/drawing/2014/main" id="{1B4938DB-E33F-B4B3-8F7A-F55A5BA081A6}"/>
              </a:ext>
            </a:extLst>
          </p:cNvPr>
          <p:cNvSpPr/>
          <p:nvPr/>
        </p:nvSpPr>
        <p:spPr>
          <a:xfrm>
            <a:off x="1190350" y="3027851"/>
            <a:ext cx="10832470" cy="803820"/>
          </a:xfrm>
          <a:prstGeom prst="roundRect">
            <a:avLst>
              <a:gd name="adj" fmla="val 0"/>
            </a:avLst>
          </a:prstGeom>
          <a:solidFill>
            <a:schemeClr val="accent1"/>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493776" tIns="493776" rIns="493776" bIns="493776" rtlCol="0" anchor="ctr" anchorCtr="0"/>
          <a:lstStyle/>
          <a:p>
            <a:pPr algn="ctr"/>
            <a:r>
              <a:rPr lang="en-CA" sz="4800" dirty="0">
                <a:latin typeface="Arial" panose="020B0604020202020204" pitchFamily="34" charset="0"/>
                <a:cs typeface="Arial" panose="020B0604020202020204" pitchFamily="34" charset="0"/>
              </a:rPr>
              <a:t>Agriculture and Rural Designation:</a:t>
            </a:r>
            <a:endParaRPr lang="en-CA" sz="13800" b="1" dirty="0">
              <a:latin typeface="Arial" panose="020B0604020202020204" pitchFamily="34" charset="0"/>
              <a:cs typeface="Arial" panose="020B0604020202020204" pitchFamily="34" charset="0"/>
            </a:endParaRPr>
          </a:p>
        </p:txBody>
      </p:sp>
      <p:sp>
        <p:nvSpPr>
          <p:cNvPr id="19" name="Rectangle: Rounded Corners 18">
            <a:extLst>
              <a:ext uri="{FF2B5EF4-FFF2-40B4-BE49-F238E27FC236}">
                <a16:creationId xmlns:a16="http://schemas.microsoft.com/office/drawing/2014/main" id="{D142A5D1-5D16-8BAD-5D51-AB3C258A276A}"/>
              </a:ext>
            </a:extLst>
          </p:cNvPr>
          <p:cNvSpPr/>
          <p:nvPr/>
        </p:nvSpPr>
        <p:spPr>
          <a:xfrm>
            <a:off x="7355" y="3862174"/>
            <a:ext cx="12022820" cy="3287815"/>
          </a:xfrm>
          <a:prstGeom prst="roundRect">
            <a:avLst>
              <a:gd name="adj" fmla="val 0"/>
            </a:avLst>
          </a:prstGeom>
          <a:solidFill>
            <a:srgbClr val="E4F2F6"/>
          </a:solidFill>
          <a:ln w="38100">
            <a:noFill/>
          </a:ln>
        </p:spPr>
        <p:style>
          <a:lnRef idx="2">
            <a:schemeClr val="accent1">
              <a:shade val="15000"/>
            </a:schemeClr>
          </a:lnRef>
          <a:fillRef idx="1">
            <a:schemeClr val="accent1"/>
          </a:fillRef>
          <a:effectRef idx="0">
            <a:schemeClr val="accent1"/>
          </a:effectRef>
          <a:fontRef idx="minor">
            <a:schemeClr val="lt1"/>
          </a:fontRef>
        </p:style>
        <p:txBody>
          <a:bodyPr lIns="493776" tIns="493776" rIns="493776" bIns="493776" rtlCol="0" anchor="ctr" anchorCtr="0"/>
          <a:lstStyle/>
          <a:p>
            <a:pPr lvl="1">
              <a:spcAft>
                <a:spcPts val="1620"/>
              </a:spcAft>
            </a:pPr>
            <a:r>
              <a:rPr lang="en-CA" sz="3600" dirty="0">
                <a:solidFill>
                  <a:srgbClr val="065A74"/>
                </a:solidFill>
                <a:latin typeface="Arial" panose="020B0604020202020204" pitchFamily="34" charset="0"/>
                <a:cs typeface="Arial" panose="020B0604020202020204" pitchFamily="34" charset="0"/>
              </a:rPr>
              <a:t>Are intended for agricultural uses of all types including livestock and poultry uses, secondary and value-added uses.</a:t>
            </a:r>
          </a:p>
        </p:txBody>
      </p:sp>
      <p:sp>
        <p:nvSpPr>
          <p:cNvPr id="20" name="Rectangle 19">
            <a:extLst>
              <a:ext uri="{FF2B5EF4-FFF2-40B4-BE49-F238E27FC236}">
                <a16:creationId xmlns:a16="http://schemas.microsoft.com/office/drawing/2014/main" id="{D67A9AE7-596C-ECB7-0720-DA61B7250D3B}"/>
              </a:ext>
            </a:extLst>
          </p:cNvPr>
          <p:cNvSpPr/>
          <p:nvPr/>
        </p:nvSpPr>
        <p:spPr>
          <a:xfrm>
            <a:off x="13709376" y="10655098"/>
            <a:ext cx="18565705" cy="1716432"/>
          </a:xfrm>
          <a:prstGeom prst="rect">
            <a:avLst/>
          </a:prstGeom>
          <a:solidFill>
            <a:schemeClr val="bg1">
              <a:alpha val="32157"/>
            </a:scheme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lvl="1">
              <a:spcBef>
                <a:spcPts val="600"/>
              </a:spcBef>
            </a:pPr>
            <a:r>
              <a:rPr lang="en-CA" sz="4800" dirty="0">
                <a:solidFill>
                  <a:schemeClr val="tx1"/>
                </a:solidFill>
                <a:latin typeface="Arial" panose="020B0604020202020204" pitchFamily="34" charset="0"/>
                <a:cs typeface="Arial" panose="020B0604020202020204" pitchFamily="34" charset="0"/>
              </a:rPr>
              <a:t>Give</a:t>
            </a:r>
            <a:r>
              <a:rPr lang="en-CA" sz="4800" b="1" dirty="0">
                <a:solidFill>
                  <a:schemeClr val="tx1"/>
                </a:solidFill>
                <a:latin typeface="Arial" panose="020B0604020202020204" pitchFamily="34" charset="0"/>
                <a:cs typeface="Arial" panose="020B0604020202020204" pitchFamily="34" charset="0"/>
              </a:rPr>
              <a:t> </a:t>
            </a:r>
            <a:r>
              <a:rPr lang="en-CA" sz="4800" b="1" dirty="0">
                <a:solidFill>
                  <a:schemeClr val="accent2"/>
                </a:solidFill>
                <a:latin typeface="Arial" panose="020B0604020202020204" pitchFamily="34" charset="0"/>
                <a:cs typeface="Arial" panose="020B0604020202020204" pitchFamily="34" charset="0"/>
              </a:rPr>
              <a:t>your</a:t>
            </a:r>
            <a:r>
              <a:rPr lang="en-CA" sz="4800" b="1" dirty="0">
                <a:solidFill>
                  <a:schemeClr val="tx1"/>
                </a:solidFill>
                <a:latin typeface="Arial" panose="020B0604020202020204" pitchFamily="34" charset="0"/>
                <a:cs typeface="Arial" panose="020B0604020202020204" pitchFamily="34" charset="0"/>
              </a:rPr>
              <a:t> </a:t>
            </a:r>
            <a:r>
              <a:rPr lang="en-CA" sz="4800" dirty="0">
                <a:solidFill>
                  <a:schemeClr val="tx1"/>
                </a:solidFill>
                <a:latin typeface="Arial" panose="020B0604020202020204" pitchFamily="34" charset="0"/>
                <a:cs typeface="Arial" panose="020B0604020202020204" pitchFamily="34" charset="0"/>
              </a:rPr>
              <a:t>input!</a:t>
            </a:r>
          </a:p>
          <a:p>
            <a:pPr marL="0" lvl="1">
              <a:spcBef>
                <a:spcPts val="600"/>
              </a:spcBef>
            </a:pPr>
            <a:endParaRPr lang="en-CA" sz="1800" b="1" dirty="0">
              <a:solidFill>
                <a:schemeClr val="accent3">
                  <a:lumMod val="75000"/>
                </a:schemeClr>
              </a:solidFill>
              <a:latin typeface="Arial" panose="020B0604020202020204" pitchFamily="34" charset="0"/>
              <a:cs typeface="Arial" panose="020B0604020202020204" pitchFamily="34" charset="0"/>
            </a:endParaRPr>
          </a:p>
          <a:p>
            <a:pPr marL="0" lvl="1">
              <a:spcBef>
                <a:spcPts val="600"/>
              </a:spcBef>
            </a:pPr>
            <a:r>
              <a:rPr lang="en-CA" sz="3600" dirty="0">
                <a:solidFill>
                  <a:schemeClr val="tx1"/>
                </a:solidFill>
                <a:latin typeface="Arial" panose="020B0604020202020204" pitchFamily="34" charset="0"/>
                <a:cs typeface="Arial" panose="020B0604020202020204" pitchFamily="34" charset="0"/>
              </a:rPr>
              <a:t>Write your ideas on sticky notes and place it in one of the boxes, below.</a:t>
            </a:r>
          </a:p>
        </p:txBody>
      </p:sp>
      <p:sp>
        <p:nvSpPr>
          <p:cNvPr id="21" name="Rectangle 20">
            <a:extLst>
              <a:ext uri="{FF2B5EF4-FFF2-40B4-BE49-F238E27FC236}">
                <a16:creationId xmlns:a16="http://schemas.microsoft.com/office/drawing/2014/main" id="{329192A1-750C-0BF0-0CC2-5215608B90E9}"/>
              </a:ext>
            </a:extLst>
          </p:cNvPr>
          <p:cNvSpPr/>
          <p:nvPr/>
        </p:nvSpPr>
        <p:spPr>
          <a:xfrm>
            <a:off x="13590695" y="12801601"/>
            <a:ext cx="8890000" cy="6486702"/>
          </a:xfrm>
          <a:prstGeom prst="rect">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CA" sz="3200" dirty="0">
                <a:solidFill>
                  <a:schemeClr val="accent2"/>
                </a:solidFill>
                <a:latin typeface="Arial" panose="020B0604020202020204" pitchFamily="34" charset="0"/>
                <a:cs typeface="Arial" panose="020B0604020202020204" pitchFamily="34" charset="0"/>
              </a:rPr>
              <a:t>What can the Town do to </a:t>
            </a:r>
            <a:r>
              <a:rPr lang="en-CA" sz="3200" b="1" dirty="0">
                <a:solidFill>
                  <a:schemeClr val="accent2"/>
                </a:solidFill>
                <a:latin typeface="Arial" panose="020B0604020202020204" pitchFamily="34" charset="0"/>
                <a:cs typeface="Arial" panose="020B0604020202020204" pitchFamily="34" charset="0"/>
              </a:rPr>
              <a:t>protect</a:t>
            </a:r>
            <a:r>
              <a:rPr lang="en-CA" sz="3200" dirty="0">
                <a:solidFill>
                  <a:schemeClr val="accent2"/>
                </a:solidFill>
                <a:latin typeface="Arial" panose="020B0604020202020204" pitchFamily="34" charset="0"/>
                <a:cs typeface="Arial" panose="020B0604020202020204" pitchFamily="34" charset="0"/>
              </a:rPr>
              <a:t>, </a:t>
            </a:r>
            <a:r>
              <a:rPr lang="en-CA" sz="3200" b="1" dirty="0">
                <a:solidFill>
                  <a:schemeClr val="accent2"/>
                </a:solidFill>
                <a:latin typeface="Arial" panose="020B0604020202020204" pitchFamily="34" charset="0"/>
                <a:cs typeface="Arial" panose="020B0604020202020204" pitchFamily="34" charset="0"/>
              </a:rPr>
              <a:t>enhance</a:t>
            </a:r>
            <a:r>
              <a:rPr lang="en-CA" sz="3200" dirty="0">
                <a:solidFill>
                  <a:schemeClr val="accent2"/>
                </a:solidFill>
                <a:latin typeface="Arial" panose="020B0604020202020204" pitchFamily="34" charset="0"/>
                <a:cs typeface="Arial" panose="020B0604020202020204" pitchFamily="34" charset="0"/>
              </a:rPr>
              <a:t> and </a:t>
            </a:r>
            <a:r>
              <a:rPr lang="en-CA" sz="3200" b="1" dirty="0">
                <a:solidFill>
                  <a:schemeClr val="accent2"/>
                </a:solidFill>
                <a:latin typeface="Arial" panose="020B0604020202020204" pitchFamily="34" charset="0"/>
                <a:cs typeface="Arial" panose="020B0604020202020204" pitchFamily="34" charset="0"/>
              </a:rPr>
              <a:t>support</a:t>
            </a:r>
            <a:r>
              <a:rPr lang="en-CA" sz="3200" dirty="0">
                <a:solidFill>
                  <a:schemeClr val="accent2"/>
                </a:solidFill>
                <a:latin typeface="Arial" panose="020B0604020202020204" pitchFamily="34" charset="0"/>
                <a:cs typeface="Arial" panose="020B0604020202020204" pitchFamily="34" charset="0"/>
              </a:rPr>
              <a:t> the agricultural sector?</a:t>
            </a:r>
          </a:p>
          <a:p>
            <a:pPr algn="ctr"/>
            <a:endParaRPr lang="en-CA" dirty="0"/>
          </a:p>
        </p:txBody>
      </p:sp>
      <p:sp>
        <p:nvSpPr>
          <p:cNvPr id="24" name="Rectangle 23">
            <a:extLst>
              <a:ext uri="{FF2B5EF4-FFF2-40B4-BE49-F238E27FC236}">
                <a16:creationId xmlns:a16="http://schemas.microsoft.com/office/drawing/2014/main" id="{1A6F7BA7-FF41-DEDC-3589-AB3C9171C210}"/>
              </a:ext>
            </a:extLst>
          </p:cNvPr>
          <p:cNvSpPr/>
          <p:nvPr/>
        </p:nvSpPr>
        <p:spPr>
          <a:xfrm>
            <a:off x="22992229" y="12801601"/>
            <a:ext cx="8890000" cy="6486702"/>
          </a:xfrm>
          <a:prstGeom prst="rect">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CA" sz="3200" dirty="0">
                <a:solidFill>
                  <a:schemeClr val="accent2"/>
                </a:solidFill>
                <a:latin typeface="Arial" panose="020B0604020202020204" pitchFamily="34" charset="0"/>
                <a:cs typeface="Arial" panose="020B0604020202020204" pitchFamily="34" charset="0"/>
              </a:rPr>
              <a:t>What are some </a:t>
            </a:r>
            <a:r>
              <a:rPr lang="en-CA" sz="3200" b="1" dirty="0">
                <a:solidFill>
                  <a:schemeClr val="accent2"/>
                </a:solidFill>
                <a:latin typeface="Arial" panose="020B0604020202020204" pitchFamily="34" charset="0"/>
                <a:cs typeface="Arial" panose="020B0604020202020204" pitchFamily="34" charset="0"/>
              </a:rPr>
              <a:t>challenges</a:t>
            </a:r>
            <a:r>
              <a:rPr lang="en-CA" sz="3200" dirty="0">
                <a:solidFill>
                  <a:schemeClr val="accent2"/>
                </a:solidFill>
                <a:latin typeface="Arial" panose="020B0604020202020204" pitchFamily="34" charset="0"/>
                <a:cs typeface="Arial" panose="020B0604020202020204" pitchFamily="34" charset="0"/>
              </a:rPr>
              <a:t> facing the rural community? </a:t>
            </a:r>
            <a:endParaRPr lang="en-CA" dirty="0"/>
          </a:p>
        </p:txBody>
      </p:sp>
      <p:sp>
        <p:nvSpPr>
          <p:cNvPr id="25" name="Rectangle: Rounded Corners 24">
            <a:extLst>
              <a:ext uri="{FF2B5EF4-FFF2-40B4-BE49-F238E27FC236}">
                <a16:creationId xmlns:a16="http://schemas.microsoft.com/office/drawing/2014/main" id="{96A00084-2259-4C99-6A1A-7627818F125B}"/>
              </a:ext>
            </a:extLst>
          </p:cNvPr>
          <p:cNvSpPr/>
          <p:nvPr/>
        </p:nvSpPr>
        <p:spPr>
          <a:xfrm>
            <a:off x="14884400" y="2978330"/>
            <a:ext cx="18026645" cy="7052733"/>
          </a:xfrm>
          <a:prstGeom prst="roundRect">
            <a:avLst>
              <a:gd name="adj" fmla="val 0"/>
            </a:avLst>
          </a:prstGeom>
          <a:solidFill>
            <a:srgbClr val="E21D38">
              <a:alpha val="20000"/>
            </a:srgb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lIns="396000" tIns="493776" rIns="493776" bIns="493776" rtlCol="0" anchor="ctr" anchorCtr="0"/>
          <a:lstStyle/>
          <a:p>
            <a:pPr marL="54000" lvl="1">
              <a:spcAft>
                <a:spcPts val="1620"/>
              </a:spcAft>
            </a:pPr>
            <a:r>
              <a:rPr lang="en-CA" sz="3600" dirty="0">
                <a:solidFill>
                  <a:schemeClr val="tx1"/>
                </a:solidFill>
                <a:latin typeface="Arial" panose="020B0604020202020204" pitchFamily="34" charset="0"/>
                <a:cs typeface="Arial" panose="020B0604020202020204" pitchFamily="34" charset="0"/>
              </a:rPr>
              <a:t>The Current Official Plan establishes the </a:t>
            </a:r>
            <a:r>
              <a:rPr lang="en-CA" sz="3600" b="1" dirty="0">
                <a:solidFill>
                  <a:schemeClr val="accent2"/>
                </a:solidFill>
                <a:latin typeface="Arial" panose="020B0604020202020204" pitchFamily="34" charset="0"/>
                <a:cs typeface="Arial" panose="020B0604020202020204" pitchFamily="34" charset="0"/>
              </a:rPr>
              <a:t>Agriculture</a:t>
            </a:r>
            <a:r>
              <a:rPr lang="en-CA" sz="3600" dirty="0">
                <a:solidFill>
                  <a:schemeClr val="tx1"/>
                </a:solidFill>
                <a:latin typeface="Arial" panose="020B0604020202020204" pitchFamily="34" charset="0"/>
                <a:cs typeface="Arial" panose="020B0604020202020204" pitchFamily="34" charset="0"/>
              </a:rPr>
              <a:t> and </a:t>
            </a:r>
            <a:r>
              <a:rPr lang="en-CA" sz="3600" b="1" dirty="0">
                <a:solidFill>
                  <a:schemeClr val="accent2"/>
                </a:solidFill>
                <a:latin typeface="Arial" panose="020B0604020202020204" pitchFamily="34" charset="0"/>
                <a:cs typeface="Arial" panose="020B0604020202020204" pitchFamily="34" charset="0"/>
              </a:rPr>
              <a:t>Rural</a:t>
            </a:r>
            <a:r>
              <a:rPr lang="en-CA" sz="3600" dirty="0">
                <a:solidFill>
                  <a:schemeClr val="tx1"/>
                </a:solidFill>
                <a:latin typeface="Arial" panose="020B0604020202020204" pitchFamily="34" charset="0"/>
                <a:cs typeface="Arial" panose="020B0604020202020204" pitchFamily="34" charset="0"/>
              </a:rPr>
              <a:t> designations:</a:t>
            </a:r>
          </a:p>
          <a:p>
            <a:pPr marL="1773936" lvl="2" indent="-457200">
              <a:spcAft>
                <a:spcPts val="1620"/>
              </a:spcAft>
              <a:buFont typeface="Arial" panose="020B0604020202020204" pitchFamily="34" charset="0"/>
              <a:buChar char="•"/>
            </a:pPr>
            <a:r>
              <a:rPr lang="en-CA" sz="3400" dirty="0">
                <a:solidFill>
                  <a:schemeClr val="tx1"/>
                </a:solidFill>
                <a:latin typeface="Arial" panose="020B0604020202020204" pitchFamily="34" charset="0"/>
                <a:cs typeface="Arial" panose="020B0604020202020204" pitchFamily="34" charset="0"/>
              </a:rPr>
              <a:t>Agricultural lands as identified on Schedule “A” aim to prevent urban development in these designated areas for the preservation of agricultural uses.</a:t>
            </a:r>
          </a:p>
          <a:p>
            <a:pPr marL="1773936" lvl="2" indent="-457200">
              <a:spcAft>
                <a:spcPts val="1620"/>
              </a:spcAft>
              <a:buFont typeface="Arial" panose="020B0604020202020204" pitchFamily="34" charset="0"/>
              <a:buChar char="•"/>
            </a:pPr>
            <a:r>
              <a:rPr lang="en-CA" sz="3400" dirty="0">
                <a:solidFill>
                  <a:schemeClr val="tx1"/>
                </a:solidFill>
                <a:latin typeface="Arial" panose="020B0604020202020204" pitchFamily="34" charset="0"/>
                <a:cs typeface="Arial" panose="020B0604020202020204" pitchFamily="34" charset="0"/>
              </a:rPr>
              <a:t>Prominent agricultural uses include: the growing of crops, nursery and horticultural crops; raising of livestock; raising of other animals for food, fur or fibre, including poultry and fish; aquaculture; apiaries; </a:t>
            </a:r>
            <a:r>
              <a:rPr lang="en-CA" sz="3400" dirty="0" err="1">
                <a:solidFill>
                  <a:schemeClr val="tx1"/>
                </a:solidFill>
                <a:latin typeface="Arial" panose="020B0604020202020204" pitchFamily="34" charset="0"/>
                <a:cs typeface="Arial" panose="020B0604020202020204" pitchFamily="34" charset="0"/>
              </a:rPr>
              <a:t>agro</a:t>
            </a:r>
            <a:r>
              <a:rPr lang="en-CA" sz="3400" dirty="0">
                <a:solidFill>
                  <a:schemeClr val="tx1"/>
                </a:solidFill>
                <a:latin typeface="Arial" panose="020B0604020202020204" pitchFamily="34" charset="0"/>
                <a:cs typeface="Arial" panose="020B0604020202020204" pitchFamily="34" charset="0"/>
              </a:rPr>
              <a:t>- forestry; maple syrup production; and associated on-farm buildings and structures.</a:t>
            </a:r>
          </a:p>
          <a:p>
            <a:pPr marL="1773936" lvl="2" indent="-457200">
              <a:spcAft>
                <a:spcPts val="1620"/>
              </a:spcAft>
              <a:buFont typeface="Arial" panose="020B0604020202020204" pitchFamily="34" charset="0"/>
              <a:buChar char="•"/>
            </a:pPr>
            <a:r>
              <a:rPr lang="en-CA" sz="3400" dirty="0">
                <a:solidFill>
                  <a:schemeClr val="tx1"/>
                </a:solidFill>
                <a:latin typeface="Arial" panose="020B0604020202020204" pitchFamily="34" charset="0"/>
                <a:cs typeface="Arial" panose="020B0604020202020204" pitchFamily="34" charset="0"/>
              </a:rPr>
              <a:t>Non-agricultural development in Rural Areas is subject to specific criteria.</a:t>
            </a:r>
          </a:p>
          <a:p>
            <a:pPr marL="1773936" lvl="2" indent="-457200">
              <a:spcAft>
                <a:spcPts val="1620"/>
              </a:spcAft>
              <a:buFont typeface="Arial" panose="020B0604020202020204" pitchFamily="34" charset="0"/>
              <a:buChar char="•"/>
            </a:pPr>
            <a:r>
              <a:rPr lang="en-CA" sz="3400" dirty="0">
                <a:solidFill>
                  <a:schemeClr val="tx1"/>
                </a:solidFill>
                <a:latin typeface="Arial" panose="020B0604020202020204" pitchFamily="34" charset="0"/>
                <a:cs typeface="Arial" panose="020B0604020202020204" pitchFamily="34" charset="0"/>
              </a:rPr>
              <a:t>Limited residential development is permitted within the Rural Area designation.</a:t>
            </a:r>
          </a:p>
        </p:txBody>
      </p:sp>
      <p:sp>
        <p:nvSpPr>
          <p:cNvPr id="3" name="Rectangle: Rounded Corners 2">
            <a:extLst>
              <a:ext uri="{FF2B5EF4-FFF2-40B4-BE49-F238E27FC236}">
                <a16:creationId xmlns:a16="http://schemas.microsoft.com/office/drawing/2014/main" id="{D04E08EE-8C2C-3571-5420-5DED1118A199}"/>
              </a:ext>
            </a:extLst>
          </p:cNvPr>
          <p:cNvSpPr/>
          <p:nvPr/>
        </p:nvSpPr>
        <p:spPr>
          <a:xfrm>
            <a:off x="1197705" y="13929625"/>
            <a:ext cx="10832470" cy="808545"/>
          </a:xfrm>
          <a:prstGeom prst="roundRect">
            <a:avLst>
              <a:gd name="adj" fmla="val 0"/>
            </a:avLst>
          </a:prstGeom>
          <a:solidFill>
            <a:schemeClr val="accent1"/>
          </a:solidFill>
          <a:ln w="381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lIns="493776" tIns="493776" rIns="493776" bIns="493776" rtlCol="0" anchor="ctr" anchorCtr="0"/>
          <a:lstStyle/>
          <a:p>
            <a:pPr algn="ctr"/>
            <a:r>
              <a:rPr lang="en-CA" sz="4800" dirty="0">
                <a:latin typeface="Arial" panose="020B0604020202020204" pitchFamily="34" charset="0"/>
                <a:cs typeface="Arial" panose="020B0604020202020204" pitchFamily="34" charset="0"/>
              </a:rPr>
              <a:t>On-Farm Diversified Uses:</a:t>
            </a:r>
          </a:p>
        </p:txBody>
      </p:sp>
      <p:sp>
        <p:nvSpPr>
          <p:cNvPr id="4" name="Rectangle: Rounded Corners 3">
            <a:extLst>
              <a:ext uri="{FF2B5EF4-FFF2-40B4-BE49-F238E27FC236}">
                <a16:creationId xmlns:a16="http://schemas.microsoft.com/office/drawing/2014/main" id="{72309A7E-FBFD-5979-8669-7A125CE01249}"/>
              </a:ext>
            </a:extLst>
          </p:cNvPr>
          <p:cNvSpPr/>
          <p:nvPr/>
        </p:nvSpPr>
        <p:spPr>
          <a:xfrm>
            <a:off x="7356" y="14738171"/>
            <a:ext cx="12022819" cy="6603078"/>
          </a:xfrm>
          <a:prstGeom prst="roundRect">
            <a:avLst>
              <a:gd name="adj" fmla="val 0"/>
            </a:avLst>
          </a:prstGeom>
          <a:solidFill>
            <a:srgbClr val="E4F2F6"/>
          </a:solidFill>
          <a:ln w="38100">
            <a:noFill/>
          </a:ln>
        </p:spPr>
        <p:style>
          <a:lnRef idx="2">
            <a:schemeClr val="accent1">
              <a:shade val="15000"/>
            </a:schemeClr>
          </a:lnRef>
          <a:fillRef idx="1">
            <a:schemeClr val="accent1"/>
          </a:fillRef>
          <a:effectRef idx="0">
            <a:schemeClr val="accent1"/>
          </a:effectRef>
          <a:fontRef idx="minor">
            <a:schemeClr val="lt1"/>
          </a:fontRef>
        </p:style>
        <p:txBody>
          <a:bodyPr lIns="493776" tIns="493776" rIns="493776" bIns="493776" rtlCol="0" anchor="ctr" anchorCtr="0"/>
          <a:lstStyle/>
          <a:p>
            <a:pPr lvl="1">
              <a:spcAft>
                <a:spcPts val="1620"/>
              </a:spcAft>
            </a:pPr>
            <a:r>
              <a:rPr lang="en-CA" sz="3600" dirty="0">
                <a:solidFill>
                  <a:srgbClr val="07627F"/>
                </a:solidFill>
                <a:latin typeface="Arial" panose="020B0604020202020204" pitchFamily="34" charset="0"/>
                <a:cs typeface="Arial" panose="020B0604020202020204" pitchFamily="34" charset="0"/>
              </a:rPr>
              <a:t>As per the Guidelines on Permitted Uses in Ontario’s Prime Agricultural Areas, on-farm diversified uses are: </a:t>
            </a:r>
          </a:p>
          <a:p>
            <a:pPr lvl="1">
              <a:spcAft>
                <a:spcPts val="1620"/>
              </a:spcAft>
            </a:pPr>
            <a:r>
              <a:rPr lang="en-CA" sz="3600" dirty="0">
                <a:solidFill>
                  <a:srgbClr val="07627F"/>
                </a:solidFill>
                <a:latin typeface="Arial" panose="020B0604020202020204" pitchFamily="34" charset="0"/>
                <a:cs typeface="Arial" panose="020B0604020202020204" pitchFamily="34" charset="0"/>
              </a:rPr>
              <a:t>Located on a farm; Secondary to the principal agricultural use of the property; Limited in area; Includes home occupations, home industries, </a:t>
            </a:r>
            <a:r>
              <a:rPr lang="en-CA" sz="3600" dirty="0" err="1">
                <a:solidFill>
                  <a:srgbClr val="07627F"/>
                </a:solidFill>
                <a:latin typeface="Arial" panose="020B0604020202020204" pitchFamily="34" charset="0"/>
                <a:cs typeface="Arial" panose="020B0604020202020204" pitchFamily="34" charset="0"/>
              </a:rPr>
              <a:t>agri</a:t>
            </a:r>
            <a:r>
              <a:rPr lang="en-CA" sz="3600" dirty="0">
                <a:solidFill>
                  <a:srgbClr val="07627F"/>
                </a:solidFill>
                <a:latin typeface="Arial" panose="020B0604020202020204" pitchFamily="34" charset="0"/>
                <a:cs typeface="Arial" panose="020B0604020202020204" pitchFamily="34" charset="0"/>
              </a:rPr>
              <a:t>-tourism uses, uses that produce value-added agricultural products; Compatible with and not hinder, surrounding agricultural operations</a:t>
            </a:r>
            <a:endParaRPr lang="en-CA" sz="8800" dirty="0">
              <a:solidFill>
                <a:srgbClr val="07627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584006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E1A4A-2267-1F57-6A5A-6D009F5A3673}"/>
              </a:ext>
            </a:extLst>
          </p:cNvPr>
          <p:cNvSpPr>
            <a:spLocks noGrp="1"/>
          </p:cNvSpPr>
          <p:nvPr>
            <p:ph type="title"/>
          </p:nvPr>
        </p:nvSpPr>
        <p:spPr>
          <a:xfrm>
            <a:off x="1194027" y="438638"/>
            <a:ext cx="30530345" cy="2340467"/>
          </a:xfrm>
        </p:spPr>
        <p:txBody>
          <a:bodyPr>
            <a:normAutofit/>
          </a:bodyPr>
          <a:lstStyle/>
          <a:p>
            <a:r>
              <a:rPr lang="en-CA" sz="10000" dirty="0"/>
              <a:t>Transportation </a:t>
            </a:r>
          </a:p>
        </p:txBody>
      </p:sp>
      <p:sp>
        <p:nvSpPr>
          <p:cNvPr id="6" name="Rectangle 5">
            <a:extLst>
              <a:ext uri="{FF2B5EF4-FFF2-40B4-BE49-F238E27FC236}">
                <a16:creationId xmlns:a16="http://schemas.microsoft.com/office/drawing/2014/main" id="{1DA6F4CE-34F7-F2BB-AE7A-CE4E134A1A54}"/>
              </a:ext>
            </a:extLst>
          </p:cNvPr>
          <p:cNvSpPr/>
          <p:nvPr/>
        </p:nvSpPr>
        <p:spPr>
          <a:xfrm>
            <a:off x="1560915" y="6913766"/>
            <a:ext cx="13298081" cy="1716432"/>
          </a:xfrm>
          <a:prstGeom prst="rect">
            <a:avLst/>
          </a:prstGeom>
          <a:solidFill>
            <a:schemeClr val="bg1">
              <a:alpha val="32157"/>
            </a:scheme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lvl="1">
              <a:spcBef>
                <a:spcPts val="600"/>
              </a:spcBef>
            </a:pPr>
            <a:r>
              <a:rPr lang="en-CA" sz="4800" b="1" dirty="0">
                <a:solidFill>
                  <a:schemeClr val="tx1"/>
                </a:solidFill>
                <a:latin typeface="Arial" panose="020B0604020202020204" pitchFamily="34" charset="0"/>
                <a:cs typeface="Arial" panose="020B0604020202020204" pitchFamily="34" charset="0"/>
              </a:rPr>
              <a:t>What do </a:t>
            </a:r>
            <a:r>
              <a:rPr lang="en-CA" sz="4800" b="1" dirty="0">
                <a:solidFill>
                  <a:schemeClr val="accent2"/>
                </a:solidFill>
                <a:latin typeface="Arial" panose="020B0604020202020204" pitchFamily="34" charset="0"/>
                <a:cs typeface="Arial" panose="020B0604020202020204" pitchFamily="34" charset="0"/>
              </a:rPr>
              <a:t>you</a:t>
            </a:r>
            <a:r>
              <a:rPr lang="en-CA" sz="4800" b="1" dirty="0">
                <a:solidFill>
                  <a:schemeClr val="tx1"/>
                </a:solidFill>
                <a:latin typeface="Arial" panose="020B0604020202020204" pitchFamily="34" charset="0"/>
                <a:cs typeface="Arial" panose="020B0604020202020204" pitchFamily="34" charset="0"/>
              </a:rPr>
              <a:t> think?</a:t>
            </a:r>
            <a:endParaRPr lang="en-CA" sz="4800" dirty="0">
              <a:solidFill>
                <a:schemeClr val="tx1"/>
              </a:solidFill>
              <a:latin typeface="Arial" panose="020B0604020202020204" pitchFamily="34" charset="0"/>
              <a:cs typeface="Arial" panose="020B0604020202020204" pitchFamily="34" charset="0"/>
            </a:endParaRPr>
          </a:p>
          <a:p>
            <a:pPr marL="0" lvl="1">
              <a:spcBef>
                <a:spcPts val="600"/>
              </a:spcBef>
            </a:pPr>
            <a:endParaRPr lang="en-CA" sz="1050" b="1" dirty="0">
              <a:solidFill>
                <a:schemeClr val="accent3">
                  <a:lumMod val="75000"/>
                </a:schemeClr>
              </a:solidFill>
              <a:latin typeface="Arial" panose="020B0604020202020204" pitchFamily="34" charset="0"/>
              <a:cs typeface="Arial" panose="020B0604020202020204" pitchFamily="34" charset="0"/>
            </a:endParaRPr>
          </a:p>
          <a:p>
            <a:pPr marL="0" lvl="1">
              <a:spcBef>
                <a:spcPts val="600"/>
              </a:spcBef>
            </a:pPr>
            <a:r>
              <a:rPr lang="en-CA" sz="3200" dirty="0">
                <a:solidFill>
                  <a:schemeClr val="tx1"/>
                </a:solidFill>
                <a:latin typeface="Arial" panose="020B0604020202020204" pitchFamily="34" charset="0"/>
                <a:cs typeface="Arial" panose="020B0604020202020204" pitchFamily="34" charset="0"/>
              </a:rPr>
              <a:t>	Write your ideas on sticky notes and place it in one of the 	boxes, below.</a:t>
            </a:r>
          </a:p>
        </p:txBody>
      </p:sp>
      <p:sp>
        <p:nvSpPr>
          <p:cNvPr id="7" name="Rectangle 6">
            <a:extLst>
              <a:ext uri="{FF2B5EF4-FFF2-40B4-BE49-F238E27FC236}">
                <a16:creationId xmlns:a16="http://schemas.microsoft.com/office/drawing/2014/main" id="{3C8E65E1-7C3D-C987-FA04-2EDF70BEB0EE}"/>
              </a:ext>
            </a:extLst>
          </p:cNvPr>
          <p:cNvSpPr/>
          <p:nvPr/>
        </p:nvSpPr>
        <p:spPr>
          <a:xfrm>
            <a:off x="1560915" y="8972510"/>
            <a:ext cx="13298081" cy="3675183"/>
          </a:xfrm>
          <a:prstGeom prst="rect">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CA" sz="3200" dirty="0">
                <a:solidFill>
                  <a:schemeClr val="accent2"/>
                </a:solidFill>
                <a:latin typeface="Arial" panose="020B0604020202020204" pitchFamily="34" charset="0"/>
                <a:cs typeface="Arial" panose="020B0604020202020204" pitchFamily="34" charset="0"/>
              </a:rPr>
              <a:t>Which areas of the Town would benefit from greater connections to transit and active transportation networks? Are there obvious gaps?</a:t>
            </a:r>
            <a:endParaRPr lang="en-CA" dirty="0"/>
          </a:p>
        </p:txBody>
      </p:sp>
      <p:sp>
        <p:nvSpPr>
          <p:cNvPr id="8" name="Rectangle 7">
            <a:extLst>
              <a:ext uri="{FF2B5EF4-FFF2-40B4-BE49-F238E27FC236}">
                <a16:creationId xmlns:a16="http://schemas.microsoft.com/office/drawing/2014/main" id="{FF6E0DE5-7798-7001-E068-2C726CCDFF51}"/>
              </a:ext>
            </a:extLst>
          </p:cNvPr>
          <p:cNvSpPr/>
          <p:nvPr/>
        </p:nvSpPr>
        <p:spPr>
          <a:xfrm>
            <a:off x="1560915" y="13148519"/>
            <a:ext cx="13298081" cy="3675183"/>
          </a:xfrm>
          <a:prstGeom prst="rect">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CA" sz="3200" dirty="0">
                <a:solidFill>
                  <a:schemeClr val="accent2"/>
                </a:solidFill>
                <a:latin typeface="Arial" panose="020B0604020202020204" pitchFamily="34" charset="0"/>
                <a:cs typeface="Arial" panose="020B0604020202020204" pitchFamily="34" charset="0"/>
              </a:rPr>
              <a:t>What are your ideas about improving travel options and parking in the Town? </a:t>
            </a:r>
            <a:endParaRPr lang="en-CA" dirty="0"/>
          </a:p>
        </p:txBody>
      </p:sp>
      <p:sp>
        <p:nvSpPr>
          <p:cNvPr id="9" name="Rectangle 8">
            <a:extLst>
              <a:ext uri="{FF2B5EF4-FFF2-40B4-BE49-F238E27FC236}">
                <a16:creationId xmlns:a16="http://schemas.microsoft.com/office/drawing/2014/main" id="{C7FD3961-EF87-C485-6468-04E3E207C889}"/>
              </a:ext>
            </a:extLst>
          </p:cNvPr>
          <p:cNvSpPr/>
          <p:nvPr/>
        </p:nvSpPr>
        <p:spPr>
          <a:xfrm>
            <a:off x="1560915" y="17324528"/>
            <a:ext cx="13298081" cy="3675183"/>
          </a:xfrm>
          <a:prstGeom prst="rect">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CA" sz="3200" dirty="0">
                <a:solidFill>
                  <a:schemeClr val="accent2"/>
                </a:solidFill>
                <a:latin typeface="Arial" panose="020B0604020202020204" pitchFamily="34" charset="0"/>
                <a:cs typeface="Arial" panose="020B0604020202020204" pitchFamily="34" charset="0"/>
              </a:rPr>
              <a:t>How can the Town build on the current transit on demand services?</a:t>
            </a:r>
            <a:endParaRPr lang="en-CA" dirty="0"/>
          </a:p>
        </p:txBody>
      </p:sp>
      <p:sp>
        <p:nvSpPr>
          <p:cNvPr id="10" name="Rectangle 9">
            <a:extLst>
              <a:ext uri="{FF2B5EF4-FFF2-40B4-BE49-F238E27FC236}">
                <a16:creationId xmlns:a16="http://schemas.microsoft.com/office/drawing/2014/main" id="{3C640A42-6B5F-0CD5-183F-929A9026881C}"/>
              </a:ext>
            </a:extLst>
          </p:cNvPr>
          <p:cNvSpPr/>
          <p:nvPr/>
        </p:nvSpPr>
        <p:spPr>
          <a:xfrm>
            <a:off x="0" y="3121417"/>
            <a:ext cx="18059406" cy="3020908"/>
          </a:xfrm>
          <a:prstGeom prst="rect">
            <a:avLst/>
          </a:prstGeom>
          <a:solidFill>
            <a:srgbClr val="E4F2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1"/>
            <a:r>
              <a:rPr lang="en-CA" sz="3600" dirty="0">
                <a:solidFill>
                  <a:schemeClr val="accent4">
                    <a:lumMod val="75000"/>
                  </a:schemeClr>
                </a:solidFill>
                <a:latin typeface="Arial" panose="020B0604020202020204" pitchFamily="34" charset="0"/>
                <a:cs typeface="Arial" panose="020B0604020202020204" pitchFamily="34" charset="0"/>
              </a:rPr>
              <a:t>The Official Plan establishes goals and objectives for transportation in Fort Erie to ensure communities and neighbourhoods are well-connected to each other, as well as employment centres, commercial areas and community facilities in a manner that is safe and efficient, while providing opportunities for public transit, walking and cycling.</a:t>
            </a:r>
          </a:p>
        </p:txBody>
      </p:sp>
      <p:pic>
        <p:nvPicPr>
          <p:cNvPr id="12" name="Graphic 11" descr="Blackboard outline">
            <a:extLst>
              <a:ext uri="{FF2B5EF4-FFF2-40B4-BE49-F238E27FC236}">
                <a16:creationId xmlns:a16="http://schemas.microsoft.com/office/drawing/2014/main" id="{1A18454B-F814-840F-4128-19EFC102533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246715" y="7315206"/>
            <a:ext cx="1799356" cy="1799356"/>
          </a:xfrm>
          <a:prstGeom prst="rect">
            <a:avLst/>
          </a:prstGeom>
        </p:spPr>
      </p:pic>
      <p:sp>
        <p:nvSpPr>
          <p:cNvPr id="13" name="Rectangle 12">
            <a:extLst>
              <a:ext uri="{FF2B5EF4-FFF2-40B4-BE49-F238E27FC236}">
                <a16:creationId xmlns:a16="http://schemas.microsoft.com/office/drawing/2014/main" id="{E1B39350-1412-6AC5-E573-C9DC33A80950}"/>
              </a:ext>
            </a:extLst>
          </p:cNvPr>
          <p:cNvSpPr/>
          <p:nvPr/>
        </p:nvSpPr>
        <p:spPr>
          <a:xfrm>
            <a:off x="17171029" y="14018531"/>
            <a:ext cx="15747371" cy="2716486"/>
          </a:xfrm>
          <a:prstGeom prst="rect">
            <a:avLst/>
          </a:prstGeom>
          <a:solidFill>
            <a:srgbClr val="F9D2D7"/>
          </a:solidFill>
          <a:ln>
            <a:noFill/>
          </a:ln>
        </p:spPr>
        <p:style>
          <a:lnRef idx="2">
            <a:schemeClr val="accent1">
              <a:shade val="15000"/>
            </a:schemeClr>
          </a:lnRef>
          <a:fillRef idx="1">
            <a:schemeClr val="accent1"/>
          </a:fillRef>
          <a:effectRef idx="0">
            <a:schemeClr val="accent1"/>
          </a:effectRef>
          <a:fontRef idx="minor">
            <a:schemeClr val="lt1"/>
          </a:fontRef>
        </p:style>
        <p:txBody>
          <a:bodyPr lIns="504000" rtlCol="0" anchor="ctr"/>
          <a:lstStyle/>
          <a:p>
            <a:pPr marL="0" lvl="1"/>
            <a:r>
              <a:rPr lang="en-CA" sz="3600" dirty="0">
                <a:solidFill>
                  <a:schemeClr val="tx1"/>
                </a:solidFill>
                <a:latin typeface="Arial" panose="020B0604020202020204" pitchFamily="34" charset="0"/>
                <a:cs typeface="Arial" panose="020B0604020202020204" pitchFamily="34" charset="0"/>
              </a:rPr>
              <a:t>The current Official Plan supports the concept of </a:t>
            </a:r>
            <a:r>
              <a:rPr lang="en-CA" sz="3600" b="1" dirty="0">
                <a:solidFill>
                  <a:schemeClr val="accent2"/>
                </a:solidFill>
                <a:latin typeface="Arial" panose="020B0604020202020204" pitchFamily="34" charset="0"/>
                <a:cs typeface="Arial" panose="020B0604020202020204" pitchFamily="34" charset="0"/>
              </a:rPr>
              <a:t>complete streets </a:t>
            </a:r>
            <a:r>
              <a:rPr lang="en-CA" sz="3600" dirty="0">
                <a:solidFill>
                  <a:schemeClr val="tx1"/>
                </a:solidFill>
                <a:latin typeface="Arial" panose="020B0604020202020204" pitchFamily="34" charset="0"/>
                <a:cs typeface="Arial" panose="020B0604020202020204" pitchFamily="34" charset="0"/>
              </a:rPr>
              <a:t>designed for vehicles, pedestrians and cyclists. Complete Streets are streets that are safe for all users, regardless of age, ability, or mode of travel. Do you support the concept of complete streets in your community?</a:t>
            </a:r>
          </a:p>
        </p:txBody>
      </p:sp>
      <p:sp>
        <p:nvSpPr>
          <p:cNvPr id="17" name="Oval 16">
            <a:extLst>
              <a:ext uri="{FF2B5EF4-FFF2-40B4-BE49-F238E27FC236}">
                <a16:creationId xmlns:a16="http://schemas.microsoft.com/office/drawing/2014/main" id="{FDB3DA9D-16F2-26D4-A0FE-F15ED8FA9DDE}"/>
              </a:ext>
            </a:extLst>
          </p:cNvPr>
          <p:cNvSpPr/>
          <p:nvPr/>
        </p:nvSpPr>
        <p:spPr>
          <a:xfrm>
            <a:off x="23808050" y="3220277"/>
            <a:ext cx="6418792" cy="6146809"/>
          </a:xfrm>
          <a:prstGeom prst="ellipse">
            <a:avLst/>
          </a:prstGeom>
          <a:blipFill dpi="0" rotWithShape="1">
            <a:blip r:embed="rId4">
              <a:extLst>
                <a:ext uri="{28A0092B-C50C-407E-A947-70E740481C1C}">
                  <a14:useLocalDpi xmlns:a14="http://schemas.microsoft.com/office/drawing/2010/main" val="0"/>
                </a:ext>
              </a:extLst>
            </a:blip>
            <a:srcRect/>
            <a:stretch>
              <a:fillRect l="-23614" t="282" r="-24818" b="-282"/>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CA" dirty="0"/>
          </a:p>
        </p:txBody>
      </p:sp>
      <p:sp>
        <p:nvSpPr>
          <p:cNvPr id="14" name="Oval 13">
            <a:extLst>
              <a:ext uri="{FF2B5EF4-FFF2-40B4-BE49-F238E27FC236}">
                <a16:creationId xmlns:a16="http://schemas.microsoft.com/office/drawing/2014/main" id="{F3640190-9639-39FB-2A68-F9363084C042}"/>
              </a:ext>
            </a:extLst>
          </p:cNvPr>
          <p:cNvSpPr/>
          <p:nvPr/>
        </p:nvSpPr>
        <p:spPr>
          <a:xfrm>
            <a:off x="19220564" y="5362728"/>
            <a:ext cx="5242091" cy="5019968"/>
          </a:xfrm>
          <a:prstGeom prst="ellipse">
            <a:avLst/>
          </a:prstGeom>
          <a:blipFill dpi="0" rotWithShape="1">
            <a:blip r:embed="rId5">
              <a:extLst>
                <a:ext uri="{28A0092B-C50C-407E-A947-70E740481C1C}">
                  <a14:useLocalDpi xmlns:a14="http://schemas.microsoft.com/office/drawing/2010/main" val="0"/>
                </a:ext>
              </a:extLst>
            </a:blip>
            <a:srcRect/>
            <a:stretch>
              <a:fillRect l="-13924" r="-13924"/>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CA"/>
          </a:p>
        </p:txBody>
      </p:sp>
      <p:sp>
        <p:nvSpPr>
          <p:cNvPr id="16" name="Oval 15">
            <a:extLst>
              <a:ext uri="{FF2B5EF4-FFF2-40B4-BE49-F238E27FC236}">
                <a16:creationId xmlns:a16="http://schemas.microsoft.com/office/drawing/2014/main" id="{5EC18EB2-9E53-AFC8-1EEA-1E278581C752}"/>
              </a:ext>
            </a:extLst>
          </p:cNvPr>
          <p:cNvSpPr/>
          <p:nvPr/>
        </p:nvSpPr>
        <p:spPr>
          <a:xfrm>
            <a:off x="22872320" y="8785560"/>
            <a:ext cx="5242091" cy="5019968"/>
          </a:xfrm>
          <a:prstGeom prst="ellipse">
            <a:avLst/>
          </a:prstGeom>
          <a:blipFill dpi="0" rotWithShape="1">
            <a:blip r:embed="rId6">
              <a:extLst>
                <a:ext uri="{28A0092B-C50C-407E-A947-70E740481C1C}">
                  <a14:useLocalDpi xmlns:a14="http://schemas.microsoft.com/office/drawing/2010/main" val="0"/>
                </a:ext>
              </a:extLst>
            </a:blip>
            <a:srcRect/>
            <a:stretch>
              <a:fillRect l="-21867" r="-21867"/>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CA"/>
          </a:p>
        </p:txBody>
      </p:sp>
      <p:pic>
        <p:nvPicPr>
          <p:cNvPr id="18" name="Graphic 17" descr="Thumbs up sign with solid fill">
            <a:extLst>
              <a:ext uri="{FF2B5EF4-FFF2-40B4-BE49-F238E27FC236}">
                <a16:creationId xmlns:a16="http://schemas.microsoft.com/office/drawing/2014/main" id="{AC49128A-0D3E-2992-A091-6274EB3665F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1795533" y="17103383"/>
            <a:ext cx="2388872" cy="2388872"/>
          </a:xfrm>
          <a:prstGeom prst="rect">
            <a:avLst/>
          </a:prstGeom>
        </p:spPr>
      </p:pic>
      <p:pic>
        <p:nvPicPr>
          <p:cNvPr id="19" name="Graphic 18" descr="Thumbs Down with solid fill">
            <a:extLst>
              <a:ext uri="{FF2B5EF4-FFF2-40B4-BE49-F238E27FC236}">
                <a16:creationId xmlns:a16="http://schemas.microsoft.com/office/drawing/2014/main" id="{C7B7C91E-8F55-26F1-B2A7-0D677CA0ED7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5345085" y="17103384"/>
            <a:ext cx="2388871" cy="2388871"/>
          </a:xfrm>
          <a:prstGeom prst="rect">
            <a:avLst/>
          </a:prstGeom>
        </p:spPr>
      </p:pic>
    </p:spTree>
    <p:extLst>
      <p:ext uri="{BB962C8B-B14F-4D97-AF65-F5344CB8AC3E}">
        <p14:creationId xmlns:p14="http://schemas.microsoft.com/office/powerpoint/2010/main" val="16203818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09C71-29C2-EA7A-E0BA-2C112C69A11C}"/>
              </a:ext>
            </a:extLst>
          </p:cNvPr>
          <p:cNvSpPr>
            <a:spLocks noGrp="1"/>
          </p:cNvSpPr>
          <p:nvPr>
            <p:ph type="title"/>
          </p:nvPr>
        </p:nvSpPr>
        <p:spPr>
          <a:xfrm>
            <a:off x="1190352" y="637861"/>
            <a:ext cx="30530345" cy="2340467"/>
          </a:xfrm>
        </p:spPr>
        <p:txBody>
          <a:bodyPr>
            <a:normAutofit/>
          </a:bodyPr>
          <a:lstStyle/>
          <a:p>
            <a:r>
              <a:rPr lang="en-CA" sz="10000" dirty="0"/>
              <a:t>Vision for Fort Erie</a:t>
            </a:r>
          </a:p>
        </p:txBody>
      </p:sp>
      <p:sp>
        <p:nvSpPr>
          <p:cNvPr id="3" name="Rectangle 2">
            <a:extLst>
              <a:ext uri="{FF2B5EF4-FFF2-40B4-BE49-F238E27FC236}">
                <a16:creationId xmlns:a16="http://schemas.microsoft.com/office/drawing/2014/main" id="{8A822013-DB7E-7983-5F12-996DF3D99475}"/>
              </a:ext>
            </a:extLst>
          </p:cNvPr>
          <p:cNvSpPr/>
          <p:nvPr/>
        </p:nvSpPr>
        <p:spPr>
          <a:xfrm>
            <a:off x="1190351" y="11616333"/>
            <a:ext cx="10158564" cy="9316896"/>
          </a:xfrm>
          <a:prstGeom prst="rect">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CA" sz="3600" dirty="0">
                <a:solidFill>
                  <a:schemeClr val="accent2"/>
                </a:solidFill>
                <a:latin typeface="Arial" panose="020B0604020202020204" pitchFamily="34" charset="0"/>
                <a:cs typeface="Arial" panose="020B0604020202020204" pitchFamily="34" charset="0"/>
              </a:rPr>
              <a:t>In </a:t>
            </a:r>
            <a:r>
              <a:rPr lang="en-CA" sz="3600" b="1" dirty="0">
                <a:solidFill>
                  <a:schemeClr val="accent2"/>
                </a:solidFill>
                <a:latin typeface="Arial" panose="020B0604020202020204" pitchFamily="34" charset="0"/>
                <a:cs typeface="Arial" panose="020B0604020202020204" pitchFamily="34" charset="0"/>
              </a:rPr>
              <a:t>one</a:t>
            </a:r>
            <a:r>
              <a:rPr lang="en-CA" sz="3600" dirty="0">
                <a:solidFill>
                  <a:schemeClr val="accent2"/>
                </a:solidFill>
                <a:latin typeface="Arial" panose="020B0604020202020204" pitchFamily="34" charset="0"/>
                <a:cs typeface="Arial" panose="020B0604020202020204" pitchFamily="34" charset="0"/>
              </a:rPr>
              <a:t> </a:t>
            </a:r>
            <a:r>
              <a:rPr lang="en-CA" sz="3600" b="1" dirty="0">
                <a:solidFill>
                  <a:schemeClr val="accent2"/>
                </a:solidFill>
                <a:latin typeface="Arial" panose="020B0604020202020204" pitchFamily="34" charset="0"/>
                <a:cs typeface="Arial" panose="020B0604020202020204" pitchFamily="34" charset="0"/>
              </a:rPr>
              <a:t>word</a:t>
            </a:r>
            <a:r>
              <a:rPr lang="en-CA" sz="3600" dirty="0">
                <a:solidFill>
                  <a:schemeClr val="accent2"/>
                </a:solidFill>
                <a:latin typeface="Arial" panose="020B0604020202020204" pitchFamily="34" charset="0"/>
                <a:cs typeface="Arial" panose="020B0604020202020204" pitchFamily="34" charset="0"/>
              </a:rPr>
              <a:t> or </a:t>
            </a:r>
            <a:r>
              <a:rPr lang="en-CA" sz="3600" b="1" dirty="0">
                <a:solidFill>
                  <a:schemeClr val="accent2"/>
                </a:solidFill>
                <a:latin typeface="Arial" panose="020B0604020202020204" pitchFamily="34" charset="0"/>
                <a:cs typeface="Arial" panose="020B0604020202020204" pitchFamily="34" charset="0"/>
              </a:rPr>
              <a:t>phrase</a:t>
            </a:r>
            <a:r>
              <a:rPr lang="en-CA" sz="3600" dirty="0">
                <a:solidFill>
                  <a:schemeClr val="accent2"/>
                </a:solidFill>
                <a:latin typeface="Arial" panose="020B0604020202020204" pitchFamily="34" charset="0"/>
                <a:cs typeface="Arial" panose="020B0604020202020204" pitchFamily="34" charset="0"/>
              </a:rPr>
              <a:t>, share what you already love about Fort Erie or what your vision for the future of the Town is! </a:t>
            </a:r>
          </a:p>
        </p:txBody>
      </p:sp>
      <p:sp>
        <p:nvSpPr>
          <p:cNvPr id="4" name="Rectangle 3">
            <a:extLst>
              <a:ext uri="{FF2B5EF4-FFF2-40B4-BE49-F238E27FC236}">
                <a16:creationId xmlns:a16="http://schemas.microsoft.com/office/drawing/2014/main" id="{A2502018-5587-40F9-D013-86E17ABB88DB}"/>
              </a:ext>
            </a:extLst>
          </p:cNvPr>
          <p:cNvSpPr/>
          <p:nvPr/>
        </p:nvSpPr>
        <p:spPr>
          <a:xfrm>
            <a:off x="1190351" y="9627707"/>
            <a:ext cx="20071642" cy="1716432"/>
          </a:xfrm>
          <a:prstGeom prst="rect">
            <a:avLst/>
          </a:prstGeom>
          <a:solidFill>
            <a:schemeClr val="bg1">
              <a:alpha val="32157"/>
            </a:scheme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marL="0" lvl="1">
              <a:spcBef>
                <a:spcPts val="600"/>
              </a:spcBef>
            </a:pPr>
            <a:r>
              <a:rPr lang="en-CA" sz="4000" dirty="0">
                <a:solidFill>
                  <a:schemeClr val="tx1"/>
                </a:solidFill>
                <a:latin typeface="Arial" panose="020B0604020202020204" pitchFamily="34" charset="0"/>
                <a:cs typeface="Arial" panose="020B0604020202020204" pitchFamily="34" charset="0"/>
              </a:rPr>
              <a:t>Give </a:t>
            </a:r>
            <a:r>
              <a:rPr lang="en-CA" sz="4000" b="1" dirty="0">
                <a:solidFill>
                  <a:schemeClr val="accent2"/>
                </a:solidFill>
                <a:latin typeface="Arial" panose="020B0604020202020204" pitchFamily="34" charset="0"/>
                <a:cs typeface="Arial" panose="020B0604020202020204" pitchFamily="34" charset="0"/>
              </a:rPr>
              <a:t>your</a:t>
            </a:r>
            <a:r>
              <a:rPr lang="en-CA" sz="4000" dirty="0">
                <a:solidFill>
                  <a:schemeClr val="tx1"/>
                </a:solidFill>
                <a:latin typeface="Arial" panose="020B0604020202020204" pitchFamily="34" charset="0"/>
                <a:cs typeface="Arial" panose="020B0604020202020204" pitchFamily="34" charset="0"/>
              </a:rPr>
              <a:t> input!</a:t>
            </a:r>
          </a:p>
          <a:p>
            <a:pPr marL="0" lvl="1">
              <a:spcBef>
                <a:spcPts val="600"/>
              </a:spcBef>
            </a:pPr>
            <a:endParaRPr lang="en-CA" sz="1400" b="1" dirty="0">
              <a:solidFill>
                <a:schemeClr val="accent3">
                  <a:lumMod val="75000"/>
                </a:schemeClr>
              </a:solidFill>
              <a:latin typeface="Arial" panose="020B0604020202020204" pitchFamily="34" charset="0"/>
              <a:cs typeface="Arial" panose="020B0604020202020204" pitchFamily="34" charset="0"/>
            </a:endParaRPr>
          </a:p>
          <a:p>
            <a:pPr marL="0" lvl="1">
              <a:spcBef>
                <a:spcPts val="600"/>
              </a:spcBef>
            </a:pPr>
            <a:r>
              <a:rPr lang="en-CA" sz="3200" dirty="0">
                <a:solidFill>
                  <a:schemeClr val="tx1"/>
                </a:solidFill>
                <a:latin typeface="Arial" panose="020B0604020202020204" pitchFamily="34" charset="0"/>
                <a:cs typeface="Arial" panose="020B0604020202020204" pitchFamily="34" charset="0"/>
              </a:rPr>
              <a:t>Write your ideas on sticky notes and place it in the boxes, below.</a:t>
            </a:r>
          </a:p>
        </p:txBody>
      </p:sp>
      <p:sp>
        <p:nvSpPr>
          <p:cNvPr id="5" name="TextBox 4">
            <a:extLst>
              <a:ext uri="{FF2B5EF4-FFF2-40B4-BE49-F238E27FC236}">
                <a16:creationId xmlns:a16="http://schemas.microsoft.com/office/drawing/2014/main" id="{D2084307-6AEA-9E76-0CFC-59CD7C966BDF}"/>
              </a:ext>
            </a:extLst>
          </p:cNvPr>
          <p:cNvSpPr txBox="1"/>
          <p:nvPr/>
        </p:nvSpPr>
        <p:spPr>
          <a:xfrm>
            <a:off x="0" y="4523421"/>
            <a:ext cx="23872371" cy="4832092"/>
          </a:xfrm>
          <a:prstGeom prst="rect">
            <a:avLst/>
          </a:prstGeom>
          <a:solidFill>
            <a:srgbClr val="EAF7FB"/>
          </a:solidFill>
        </p:spPr>
        <p:txBody>
          <a:bodyPr wrap="square" rtlCol="0">
            <a:spAutoFit/>
          </a:bodyPr>
          <a:lstStyle/>
          <a:p>
            <a:pPr lvl="1"/>
            <a:endParaRPr lang="en-CA" sz="4400" dirty="0">
              <a:solidFill>
                <a:srgbClr val="07627F"/>
              </a:solidFill>
              <a:latin typeface="Arial" panose="020B0604020202020204" pitchFamily="34" charset="0"/>
              <a:cs typeface="Arial" panose="020B0604020202020204" pitchFamily="34" charset="0"/>
            </a:endParaRPr>
          </a:p>
          <a:p>
            <a:pPr lvl="1"/>
            <a:r>
              <a:rPr lang="en-CA" sz="4400" dirty="0">
                <a:solidFill>
                  <a:srgbClr val="07627F"/>
                </a:solidFill>
                <a:latin typeface="Arial" panose="020B0604020202020204" pitchFamily="34" charset="0"/>
                <a:cs typeface="Arial" panose="020B0604020202020204" pitchFamily="34" charset="0"/>
              </a:rPr>
              <a:t>A </a:t>
            </a:r>
            <a:r>
              <a:rPr lang="en-CA" sz="4400" b="1" dirty="0">
                <a:solidFill>
                  <a:srgbClr val="07627F"/>
                </a:solidFill>
                <a:latin typeface="Arial" panose="020B0604020202020204" pitchFamily="34" charset="0"/>
                <a:cs typeface="Arial" panose="020B0604020202020204" pitchFamily="34" charset="0"/>
              </a:rPr>
              <a:t>vision statement </a:t>
            </a:r>
            <a:r>
              <a:rPr lang="en-CA" sz="4400" dirty="0">
                <a:solidFill>
                  <a:srgbClr val="07627F"/>
                </a:solidFill>
                <a:latin typeface="Arial" panose="020B0604020202020204" pitchFamily="34" charset="0"/>
                <a:cs typeface="Arial" panose="020B0604020202020204" pitchFamily="34" charset="0"/>
              </a:rPr>
              <a:t>tells a story about a community’s long-term views and aspirations for the future. It reflects core values, qualities, and characteristics of a community.</a:t>
            </a:r>
          </a:p>
          <a:p>
            <a:pPr lvl="1"/>
            <a:r>
              <a:rPr lang="en-CA" sz="4400" dirty="0">
                <a:solidFill>
                  <a:srgbClr val="07627F"/>
                </a:solidFill>
                <a:latin typeface="Arial" panose="020B0604020202020204" pitchFamily="34" charset="0"/>
                <a:cs typeface="Arial" panose="020B0604020202020204" pitchFamily="34" charset="0"/>
              </a:rPr>
              <a:t> </a:t>
            </a:r>
          </a:p>
          <a:p>
            <a:pPr lvl="1"/>
            <a:r>
              <a:rPr lang="en-CA" sz="4400" dirty="0">
                <a:solidFill>
                  <a:srgbClr val="07627F"/>
                </a:solidFill>
                <a:latin typeface="Arial" panose="020B0604020202020204" pitchFamily="34" charset="0"/>
                <a:cs typeface="Arial" panose="020B0604020202020204" pitchFamily="34" charset="0"/>
              </a:rPr>
              <a:t>Help us develop a vision statement for the Town of Fort Erie’s Official Plan! The vision statement will apply to the Town as a whole and reflect the interests of the community. </a:t>
            </a:r>
          </a:p>
          <a:p>
            <a:pPr lvl="1"/>
            <a:endParaRPr lang="en-CA" sz="4400" dirty="0">
              <a:solidFill>
                <a:srgbClr val="07627F"/>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2B599C93-818C-3D5A-F736-A833483298D0}"/>
              </a:ext>
            </a:extLst>
          </p:cNvPr>
          <p:cNvSpPr txBox="1"/>
          <p:nvPr/>
        </p:nvSpPr>
        <p:spPr>
          <a:xfrm>
            <a:off x="0" y="2760015"/>
            <a:ext cx="32069314" cy="1446550"/>
          </a:xfrm>
          <a:prstGeom prst="rect">
            <a:avLst/>
          </a:prstGeom>
          <a:noFill/>
        </p:spPr>
        <p:txBody>
          <a:bodyPr wrap="square" rtlCol="0" anchor="ctr">
            <a:spAutoFit/>
          </a:bodyPr>
          <a:lstStyle/>
          <a:p>
            <a:pPr lvl="1"/>
            <a:r>
              <a:rPr lang="en-CA" sz="4400" dirty="0">
                <a:solidFill>
                  <a:schemeClr val="accent2"/>
                </a:solidFill>
                <a:latin typeface="Arial" panose="020B0604020202020204" pitchFamily="34" charset="0"/>
                <a:cs typeface="Arial" panose="020B0604020202020204" pitchFamily="34" charset="0"/>
              </a:rPr>
              <a:t>The Town’s updated Official Plan will guide the use of land use designations and policy and how and where the Town will grow and develop to the year 2051. </a:t>
            </a:r>
          </a:p>
        </p:txBody>
      </p:sp>
      <p:graphicFrame>
        <p:nvGraphicFramePr>
          <p:cNvPr id="15" name="Diagram 14">
            <a:extLst>
              <a:ext uri="{FF2B5EF4-FFF2-40B4-BE49-F238E27FC236}">
                <a16:creationId xmlns:a16="http://schemas.microsoft.com/office/drawing/2014/main" id="{9C603412-30EB-0D02-5514-D2A6D38851DF}"/>
              </a:ext>
            </a:extLst>
          </p:cNvPr>
          <p:cNvGraphicFramePr/>
          <p:nvPr>
            <p:extLst>
              <p:ext uri="{D42A27DB-BD31-4B8C-83A1-F6EECF244321}">
                <p14:modId xmlns:p14="http://schemas.microsoft.com/office/powerpoint/2010/main" val="3169883996"/>
              </p:ext>
            </p:extLst>
          </p:nvPr>
        </p:nvGraphicFramePr>
        <p:xfrm>
          <a:off x="23872370" y="4989578"/>
          <a:ext cx="8425543" cy="81712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6" name="Graphic 15" descr="Blackboard outline">
            <a:extLst>
              <a:ext uri="{FF2B5EF4-FFF2-40B4-BE49-F238E27FC236}">
                <a16:creationId xmlns:a16="http://schemas.microsoft.com/office/drawing/2014/main" id="{ACD1A589-6484-0237-3BD1-E76321D43E2D}"/>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989914" y="9337578"/>
            <a:ext cx="1799356" cy="1799356"/>
          </a:xfrm>
          <a:prstGeom prst="rect">
            <a:avLst/>
          </a:prstGeom>
        </p:spPr>
      </p:pic>
      <p:sp>
        <p:nvSpPr>
          <p:cNvPr id="6" name="Rectangle 5">
            <a:extLst>
              <a:ext uri="{FF2B5EF4-FFF2-40B4-BE49-F238E27FC236}">
                <a16:creationId xmlns:a16="http://schemas.microsoft.com/office/drawing/2014/main" id="{3FDAB4A1-43E7-A3FB-D331-77D7EA051645}"/>
              </a:ext>
            </a:extLst>
          </p:cNvPr>
          <p:cNvSpPr/>
          <p:nvPr/>
        </p:nvSpPr>
        <p:spPr>
          <a:xfrm>
            <a:off x="12864722" y="11616333"/>
            <a:ext cx="10158564" cy="9316896"/>
          </a:xfrm>
          <a:prstGeom prst="rect">
            <a:avLst/>
          </a:prstGeom>
          <a:solidFill>
            <a:schemeClr val="bg1"/>
          </a:solidFill>
          <a:ln w="28575">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CA" sz="3600" dirty="0">
                <a:solidFill>
                  <a:schemeClr val="accent2"/>
                </a:solidFill>
                <a:latin typeface="Arial" panose="020B0604020202020204" pitchFamily="34" charset="0"/>
                <a:cs typeface="Arial" panose="020B0604020202020204" pitchFamily="34" charset="0"/>
              </a:rPr>
              <a:t>What else should be considered for the guiding principles?</a:t>
            </a:r>
          </a:p>
        </p:txBody>
      </p:sp>
    </p:spTree>
    <p:extLst>
      <p:ext uri="{BB962C8B-B14F-4D97-AF65-F5344CB8AC3E}">
        <p14:creationId xmlns:p14="http://schemas.microsoft.com/office/powerpoint/2010/main" val="28886828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09C71-29C2-EA7A-E0BA-2C112C69A11C}"/>
              </a:ext>
            </a:extLst>
          </p:cNvPr>
          <p:cNvSpPr>
            <a:spLocks noGrp="1"/>
          </p:cNvSpPr>
          <p:nvPr>
            <p:ph type="title"/>
          </p:nvPr>
        </p:nvSpPr>
        <p:spPr/>
        <p:txBody>
          <a:bodyPr>
            <a:normAutofit/>
          </a:bodyPr>
          <a:lstStyle/>
          <a:p>
            <a:r>
              <a:rPr lang="en-CA" sz="10000" dirty="0"/>
              <a:t>Developing Guiding Principles</a:t>
            </a:r>
          </a:p>
        </p:txBody>
      </p:sp>
      <p:sp>
        <p:nvSpPr>
          <p:cNvPr id="4" name="TextBox 3">
            <a:extLst>
              <a:ext uri="{FF2B5EF4-FFF2-40B4-BE49-F238E27FC236}">
                <a16:creationId xmlns:a16="http://schemas.microsoft.com/office/drawing/2014/main" id="{B3B70DAA-FA98-975D-5F64-A5897874047C}"/>
              </a:ext>
            </a:extLst>
          </p:cNvPr>
          <p:cNvSpPr txBox="1"/>
          <p:nvPr/>
        </p:nvSpPr>
        <p:spPr>
          <a:xfrm>
            <a:off x="108985" y="5848018"/>
            <a:ext cx="15824022" cy="3385542"/>
          </a:xfrm>
          <a:prstGeom prst="rect">
            <a:avLst/>
          </a:prstGeom>
          <a:noFill/>
        </p:spPr>
        <p:txBody>
          <a:bodyPr wrap="square" rtlCol="0">
            <a:spAutoFit/>
          </a:bodyPr>
          <a:lstStyle/>
          <a:p>
            <a:pPr lvl="1"/>
            <a:r>
              <a:rPr lang="en-CA" sz="4800" b="1" dirty="0">
                <a:solidFill>
                  <a:schemeClr val="accent2"/>
                </a:solidFill>
                <a:latin typeface="Arial" panose="020B0604020202020204" pitchFamily="34" charset="0"/>
                <a:cs typeface="Arial" panose="020B0604020202020204" pitchFamily="34" charset="0"/>
              </a:rPr>
              <a:t>What are Guiding Principles?</a:t>
            </a:r>
            <a:endParaRPr lang="en-CA" sz="4000" dirty="0">
              <a:latin typeface="Arial" panose="020B0604020202020204" pitchFamily="34" charset="0"/>
              <a:cs typeface="Arial" panose="020B0604020202020204" pitchFamily="34" charset="0"/>
            </a:endParaRPr>
          </a:p>
          <a:p>
            <a:pPr lvl="1"/>
            <a:endParaRPr lang="en-CA" sz="1800" dirty="0">
              <a:latin typeface="Arial" panose="020B0604020202020204" pitchFamily="34" charset="0"/>
              <a:cs typeface="Arial" panose="020B0604020202020204" pitchFamily="34" charset="0"/>
            </a:endParaRPr>
          </a:p>
          <a:p>
            <a:pPr lvl="1"/>
            <a:r>
              <a:rPr lang="en-CA" sz="3600" dirty="0">
                <a:latin typeface="Arial" panose="020B0604020202020204" pitchFamily="34" charset="0"/>
                <a:cs typeface="Arial" panose="020B0604020202020204" pitchFamily="34" charset="0"/>
              </a:rPr>
              <a:t>Guiding principles set out specific directions or goals for </a:t>
            </a:r>
            <a:r>
              <a:rPr lang="en-CA" sz="3600" b="1" dirty="0">
                <a:solidFill>
                  <a:schemeClr val="accent2"/>
                </a:solidFill>
                <a:latin typeface="Arial" panose="020B0604020202020204" pitchFamily="34" charset="0"/>
                <a:cs typeface="Arial" panose="020B0604020202020204" pitchFamily="34" charset="0"/>
              </a:rPr>
              <a:t>enhancing</a:t>
            </a:r>
            <a:r>
              <a:rPr lang="en-CA" sz="3600" dirty="0">
                <a:latin typeface="Arial" panose="020B0604020202020204" pitchFamily="34" charset="0"/>
                <a:cs typeface="Arial" panose="020B0604020202020204" pitchFamily="34" charset="0"/>
              </a:rPr>
              <a:t> or </a:t>
            </a:r>
            <a:r>
              <a:rPr lang="en-CA" sz="3600" b="1" dirty="0">
                <a:solidFill>
                  <a:schemeClr val="accent2"/>
                </a:solidFill>
                <a:latin typeface="Arial" panose="020B0604020202020204" pitchFamily="34" charset="0"/>
                <a:cs typeface="Arial" panose="020B0604020202020204" pitchFamily="34" charset="0"/>
              </a:rPr>
              <a:t>protecting</a:t>
            </a:r>
            <a:r>
              <a:rPr lang="en-CA" sz="3600" dirty="0">
                <a:latin typeface="Arial" panose="020B0604020202020204" pitchFamily="34" charset="0"/>
                <a:cs typeface="Arial" panose="020B0604020202020204" pitchFamily="34" charset="0"/>
              </a:rPr>
              <a:t> the community’s core values, qualities, and characteristics over the long-term.</a:t>
            </a:r>
            <a:endParaRPr lang="en-CA" sz="4000" dirty="0">
              <a:latin typeface="Arial" panose="020B0604020202020204" pitchFamily="34" charset="0"/>
              <a:cs typeface="Arial" panose="020B0604020202020204" pitchFamily="34" charset="0"/>
            </a:endParaRPr>
          </a:p>
          <a:p>
            <a:endParaRPr lang="en-CA" sz="400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791F0242-5CC5-1194-6715-B33A43053C23}"/>
              </a:ext>
            </a:extLst>
          </p:cNvPr>
          <p:cNvSpPr txBox="1"/>
          <p:nvPr/>
        </p:nvSpPr>
        <p:spPr>
          <a:xfrm>
            <a:off x="0" y="9392252"/>
            <a:ext cx="17014373" cy="5170646"/>
          </a:xfrm>
          <a:prstGeom prst="rect">
            <a:avLst/>
          </a:prstGeom>
          <a:noFill/>
        </p:spPr>
        <p:txBody>
          <a:bodyPr wrap="square" rtlCol="0">
            <a:spAutoFit/>
          </a:bodyPr>
          <a:lstStyle/>
          <a:p>
            <a:pPr lvl="1"/>
            <a:r>
              <a:rPr lang="en-CA" sz="4800" b="1" dirty="0">
                <a:solidFill>
                  <a:schemeClr val="accent2"/>
                </a:solidFill>
                <a:latin typeface="Arial" panose="020B0604020202020204" pitchFamily="34" charset="0"/>
                <a:cs typeface="Arial" panose="020B0604020202020204" pitchFamily="34" charset="0"/>
              </a:rPr>
              <a:t>Why do they matter?</a:t>
            </a:r>
          </a:p>
          <a:p>
            <a:pPr lvl="1"/>
            <a:endParaRPr lang="en-CA" sz="1200" dirty="0">
              <a:latin typeface="Arial" panose="020B0604020202020204" pitchFamily="34" charset="0"/>
              <a:cs typeface="Arial" panose="020B0604020202020204" pitchFamily="34" charset="0"/>
            </a:endParaRPr>
          </a:p>
          <a:p>
            <a:pPr lvl="1"/>
            <a:r>
              <a:rPr lang="en-CA" sz="3600" dirty="0">
                <a:latin typeface="Arial" panose="020B0604020202020204" pitchFamily="34" charset="0"/>
                <a:cs typeface="Arial" panose="020B0604020202020204" pitchFamily="34" charset="0"/>
              </a:rPr>
              <a:t>Guiding principles reflect community values that drive the implementation of Official Plan policies.</a:t>
            </a:r>
          </a:p>
          <a:p>
            <a:pPr lvl="1"/>
            <a:endParaRPr lang="en-CA" sz="1800" dirty="0">
              <a:latin typeface="Arial" panose="020B0604020202020204" pitchFamily="34" charset="0"/>
              <a:cs typeface="Arial" panose="020B0604020202020204" pitchFamily="34" charset="0"/>
            </a:endParaRPr>
          </a:p>
          <a:p>
            <a:pPr lvl="1"/>
            <a:r>
              <a:rPr lang="en-CA" sz="3600" dirty="0">
                <a:latin typeface="Arial" panose="020B0604020202020204" pitchFamily="34" charset="0"/>
                <a:cs typeface="Arial" panose="020B0604020202020204" pitchFamily="34" charset="0"/>
              </a:rPr>
              <a:t>As Fort Erie evolves overtime, it is important to ensure that the guiding principles reflect what the community feels is important.</a:t>
            </a:r>
          </a:p>
          <a:p>
            <a:pPr lvl="1"/>
            <a:endParaRPr lang="en-CA" sz="2400" dirty="0">
              <a:latin typeface="Arial" panose="020B0604020202020204" pitchFamily="34" charset="0"/>
              <a:cs typeface="Arial" panose="020B0604020202020204" pitchFamily="34" charset="0"/>
            </a:endParaRPr>
          </a:p>
          <a:p>
            <a:pPr lvl="1"/>
            <a:r>
              <a:rPr lang="en-CA" sz="3600" dirty="0">
                <a:latin typeface="Arial" panose="020B0604020202020204" pitchFamily="34" charset="0"/>
                <a:cs typeface="Arial" panose="020B0604020202020204" pitchFamily="34" charset="0"/>
              </a:rPr>
              <a:t>Feedback from today will be used to create a new vision and guiding principles for Fort Erie.</a:t>
            </a:r>
          </a:p>
        </p:txBody>
      </p:sp>
      <p:sp>
        <p:nvSpPr>
          <p:cNvPr id="9" name="Rectangle: Rounded Corners 8">
            <a:extLst>
              <a:ext uri="{FF2B5EF4-FFF2-40B4-BE49-F238E27FC236}">
                <a16:creationId xmlns:a16="http://schemas.microsoft.com/office/drawing/2014/main" id="{37EE9772-B42F-4153-FCFA-61A24A159D6F}"/>
              </a:ext>
            </a:extLst>
          </p:cNvPr>
          <p:cNvSpPr/>
          <p:nvPr/>
        </p:nvSpPr>
        <p:spPr>
          <a:xfrm>
            <a:off x="18828481" y="4400459"/>
            <a:ext cx="14107884" cy="10328721"/>
          </a:xfrm>
          <a:prstGeom prst="roundRect">
            <a:avLst>
              <a:gd name="adj" fmla="val 0"/>
            </a:avLst>
          </a:prstGeom>
          <a:solidFill>
            <a:srgbClr val="F9D2D7"/>
          </a:solidFill>
          <a:ln w="38100">
            <a:noFill/>
          </a:ln>
        </p:spPr>
        <p:style>
          <a:lnRef idx="2">
            <a:schemeClr val="accent1">
              <a:shade val="15000"/>
            </a:schemeClr>
          </a:lnRef>
          <a:fillRef idx="1">
            <a:schemeClr val="accent1"/>
          </a:fillRef>
          <a:effectRef idx="0">
            <a:schemeClr val="accent1"/>
          </a:effectRef>
          <a:fontRef idx="minor">
            <a:schemeClr val="lt1"/>
          </a:fontRef>
        </p:style>
        <p:txBody>
          <a:bodyPr lIns="493776" tIns="493776" rIns="493776" bIns="493776" rtlCol="0" anchor="ctr" anchorCtr="0"/>
          <a:lstStyle/>
          <a:p>
            <a:pPr marL="1888236" lvl="1" indent="-571500">
              <a:spcAft>
                <a:spcPts val="1620"/>
              </a:spcAft>
              <a:buFont typeface="Arial" panose="020B0604020202020204" pitchFamily="34" charset="0"/>
              <a:buChar char="•"/>
            </a:pPr>
            <a:r>
              <a:rPr lang="en-CA" sz="3800" dirty="0">
                <a:solidFill>
                  <a:schemeClr val="tx1"/>
                </a:solidFill>
                <a:latin typeface="Arial" panose="020B0604020202020204" pitchFamily="34" charset="0"/>
                <a:cs typeface="Arial" panose="020B0604020202020204" pitchFamily="34" charset="0"/>
              </a:rPr>
              <a:t>Providing for a mix of land uses; </a:t>
            </a:r>
          </a:p>
          <a:p>
            <a:pPr marL="1888236" lvl="1" indent="-571500">
              <a:spcAft>
                <a:spcPts val="1620"/>
              </a:spcAft>
              <a:buFont typeface="Arial" panose="020B0604020202020204" pitchFamily="34" charset="0"/>
              <a:buChar char="•"/>
            </a:pPr>
            <a:r>
              <a:rPr lang="en-CA" sz="3800" dirty="0">
                <a:solidFill>
                  <a:schemeClr val="tx1"/>
                </a:solidFill>
                <a:latin typeface="Arial" panose="020B0604020202020204" pitchFamily="34" charset="0"/>
                <a:cs typeface="Arial" panose="020B0604020202020204" pitchFamily="34" charset="0"/>
              </a:rPr>
              <a:t>Taking advantage of compact building design where appropriate; </a:t>
            </a:r>
          </a:p>
          <a:p>
            <a:pPr marL="1888236" lvl="1" indent="-571500">
              <a:spcAft>
                <a:spcPts val="1620"/>
              </a:spcAft>
              <a:buFont typeface="Arial" panose="020B0604020202020204" pitchFamily="34" charset="0"/>
              <a:buChar char="•"/>
            </a:pPr>
            <a:r>
              <a:rPr lang="en-CA" sz="3800" dirty="0">
                <a:solidFill>
                  <a:schemeClr val="tx1"/>
                </a:solidFill>
                <a:latin typeface="Arial" panose="020B0604020202020204" pitchFamily="34" charset="0"/>
                <a:cs typeface="Arial" panose="020B0604020202020204" pitchFamily="34" charset="0"/>
              </a:rPr>
              <a:t>Creating a range of housing opportunities and choices; creating walkable neighbourhoods</a:t>
            </a:r>
          </a:p>
          <a:p>
            <a:pPr marL="1888236" lvl="1" indent="-571500">
              <a:spcAft>
                <a:spcPts val="1620"/>
              </a:spcAft>
              <a:buFont typeface="Arial" panose="020B0604020202020204" pitchFamily="34" charset="0"/>
              <a:buChar char="•"/>
            </a:pPr>
            <a:r>
              <a:rPr lang="en-CA" sz="3800" dirty="0">
                <a:solidFill>
                  <a:schemeClr val="tx1"/>
                </a:solidFill>
                <a:latin typeface="Arial" panose="020B0604020202020204" pitchFamily="34" charset="0"/>
                <a:cs typeface="Arial" panose="020B0604020202020204" pitchFamily="34" charset="0"/>
              </a:rPr>
              <a:t>Fostering distinctive, attractive communities with a strong sense of place; </a:t>
            </a:r>
          </a:p>
          <a:p>
            <a:pPr marL="1888236" lvl="1" indent="-571500">
              <a:spcAft>
                <a:spcPts val="1620"/>
              </a:spcAft>
              <a:buFont typeface="Arial" panose="020B0604020202020204" pitchFamily="34" charset="0"/>
              <a:buChar char="•"/>
            </a:pPr>
            <a:r>
              <a:rPr lang="en-CA" sz="3800" dirty="0">
                <a:solidFill>
                  <a:schemeClr val="tx1"/>
                </a:solidFill>
                <a:latin typeface="Arial" panose="020B0604020202020204" pitchFamily="34" charset="0"/>
                <a:cs typeface="Arial" panose="020B0604020202020204" pitchFamily="34" charset="0"/>
              </a:rPr>
              <a:t>Preserving open space, farmland, natural beauty, and critical environmental areas; </a:t>
            </a:r>
          </a:p>
          <a:p>
            <a:pPr marL="1888236" lvl="1" indent="-571500">
              <a:spcAft>
                <a:spcPts val="1620"/>
              </a:spcAft>
              <a:buFont typeface="Arial" panose="020B0604020202020204" pitchFamily="34" charset="0"/>
              <a:buChar char="•"/>
            </a:pPr>
            <a:r>
              <a:rPr lang="en-CA" sz="3800" dirty="0">
                <a:solidFill>
                  <a:schemeClr val="tx1"/>
                </a:solidFill>
                <a:latin typeface="Arial" panose="020B0604020202020204" pitchFamily="34" charset="0"/>
                <a:cs typeface="Arial" panose="020B0604020202020204" pitchFamily="34" charset="0"/>
              </a:rPr>
              <a:t>Strengthen and direct development towards existing communities; </a:t>
            </a:r>
          </a:p>
          <a:p>
            <a:pPr marL="1888236" lvl="1" indent="-571500">
              <a:spcAft>
                <a:spcPts val="1620"/>
              </a:spcAft>
              <a:buFont typeface="Arial" panose="020B0604020202020204" pitchFamily="34" charset="0"/>
              <a:buChar char="•"/>
            </a:pPr>
            <a:r>
              <a:rPr lang="en-CA" sz="3800" dirty="0">
                <a:solidFill>
                  <a:schemeClr val="tx1"/>
                </a:solidFill>
                <a:latin typeface="Arial" panose="020B0604020202020204" pitchFamily="34" charset="0"/>
                <a:cs typeface="Arial" panose="020B0604020202020204" pitchFamily="34" charset="0"/>
              </a:rPr>
              <a:t>Making development decisions predictable, fair and cost effective; and </a:t>
            </a:r>
          </a:p>
          <a:p>
            <a:pPr marL="1888236" lvl="1" indent="-571500">
              <a:spcAft>
                <a:spcPts val="1620"/>
              </a:spcAft>
              <a:buFont typeface="Arial" panose="020B0604020202020204" pitchFamily="34" charset="0"/>
              <a:buChar char="•"/>
            </a:pPr>
            <a:r>
              <a:rPr lang="en-CA" sz="3800" dirty="0">
                <a:solidFill>
                  <a:schemeClr val="tx1"/>
                </a:solidFill>
                <a:latin typeface="Arial" panose="020B0604020202020204" pitchFamily="34" charset="0"/>
                <a:cs typeface="Arial" panose="020B0604020202020204" pitchFamily="34" charset="0"/>
              </a:rPr>
              <a:t>Encouraging community and stakeholder collaboration in development decisions.</a:t>
            </a:r>
          </a:p>
        </p:txBody>
      </p:sp>
      <p:sp>
        <p:nvSpPr>
          <p:cNvPr id="14" name="TextBox 13">
            <a:extLst>
              <a:ext uri="{FF2B5EF4-FFF2-40B4-BE49-F238E27FC236}">
                <a16:creationId xmlns:a16="http://schemas.microsoft.com/office/drawing/2014/main" id="{6516661D-8C2B-2046-FAD6-C7250F5DEB65}"/>
              </a:ext>
            </a:extLst>
          </p:cNvPr>
          <p:cNvSpPr txBox="1"/>
          <p:nvPr/>
        </p:nvSpPr>
        <p:spPr>
          <a:xfrm>
            <a:off x="18828481" y="2700760"/>
            <a:ext cx="14858999" cy="1446550"/>
          </a:xfrm>
          <a:prstGeom prst="rect">
            <a:avLst/>
          </a:prstGeom>
          <a:noFill/>
        </p:spPr>
        <p:txBody>
          <a:bodyPr wrap="square" rtlCol="0">
            <a:spAutoFit/>
          </a:bodyPr>
          <a:lstStyle/>
          <a:p>
            <a:r>
              <a:rPr lang="en-CA" sz="4400" dirty="0">
                <a:latin typeface="Arial" panose="020B0604020202020204" pitchFamily="34" charset="0"/>
                <a:cs typeface="Arial" panose="020B0604020202020204" pitchFamily="34" charset="0"/>
              </a:rPr>
              <a:t>The Town’s current Official Plan has been developed based on the following </a:t>
            </a:r>
            <a:r>
              <a:rPr lang="en-CA" sz="4400" b="1" dirty="0">
                <a:solidFill>
                  <a:schemeClr val="accent2"/>
                </a:solidFill>
                <a:latin typeface="Arial" panose="020B0604020202020204" pitchFamily="34" charset="0"/>
                <a:cs typeface="Arial" panose="020B0604020202020204" pitchFamily="34" charset="0"/>
              </a:rPr>
              <a:t>principles</a:t>
            </a:r>
            <a:r>
              <a:rPr lang="en-CA" sz="4400" dirty="0">
                <a:latin typeface="Arial" panose="020B0604020202020204" pitchFamily="34" charset="0"/>
                <a:cs typeface="Arial" panose="020B0604020202020204" pitchFamily="34" charset="0"/>
              </a:rPr>
              <a:t>:</a:t>
            </a:r>
          </a:p>
        </p:txBody>
      </p:sp>
      <p:pic>
        <p:nvPicPr>
          <p:cNvPr id="16" name="Graphic 15" descr="Line arrow: Clockwise curve with solid fill">
            <a:extLst>
              <a:ext uri="{FF2B5EF4-FFF2-40B4-BE49-F238E27FC236}">
                <a16:creationId xmlns:a16="http://schemas.microsoft.com/office/drawing/2014/main" id="{3A933A32-2F10-F1E7-C64A-69963A458B9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0800000">
            <a:off x="27265850" y="3424034"/>
            <a:ext cx="1831663" cy="1446549"/>
          </a:xfrm>
          <a:prstGeom prst="rect">
            <a:avLst/>
          </a:prstGeom>
        </p:spPr>
      </p:pic>
      <p:sp>
        <p:nvSpPr>
          <p:cNvPr id="19" name="TextBox 18">
            <a:extLst>
              <a:ext uri="{FF2B5EF4-FFF2-40B4-BE49-F238E27FC236}">
                <a16:creationId xmlns:a16="http://schemas.microsoft.com/office/drawing/2014/main" id="{7B4AA5AC-FFBC-0D20-7A10-B887BA908D74}"/>
              </a:ext>
            </a:extLst>
          </p:cNvPr>
          <p:cNvSpPr txBox="1"/>
          <p:nvPr/>
        </p:nvSpPr>
        <p:spPr>
          <a:xfrm>
            <a:off x="4307879" y="15792071"/>
            <a:ext cx="22957971" cy="1446550"/>
          </a:xfrm>
          <a:prstGeom prst="rect">
            <a:avLst/>
          </a:prstGeom>
          <a:noFill/>
        </p:spPr>
        <p:txBody>
          <a:bodyPr wrap="square" rtlCol="0">
            <a:spAutoFit/>
          </a:bodyPr>
          <a:lstStyle/>
          <a:p>
            <a:pPr lvl="1" algn="ctr"/>
            <a:r>
              <a:rPr lang="en-CA" sz="4400" dirty="0">
                <a:solidFill>
                  <a:schemeClr val="accent4">
                    <a:lumMod val="75000"/>
                  </a:schemeClr>
                </a:solidFill>
                <a:latin typeface="Arial" panose="020B0604020202020204" pitchFamily="34" charset="0"/>
                <a:cs typeface="Arial" panose="020B0604020202020204" pitchFamily="34" charset="0"/>
              </a:rPr>
              <a:t>Do you believe that the </a:t>
            </a:r>
            <a:r>
              <a:rPr lang="en-CA" sz="4400" b="1" dirty="0">
                <a:solidFill>
                  <a:schemeClr val="accent4">
                    <a:lumMod val="75000"/>
                  </a:schemeClr>
                </a:solidFill>
                <a:latin typeface="Arial" panose="020B0604020202020204" pitchFamily="34" charset="0"/>
                <a:cs typeface="Arial" panose="020B0604020202020204" pitchFamily="34" charset="0"/>
              </a:rPr>
              <a:t>current guiding principles </a:t>
            </a:r>
            <a:r>
              <a:rPr lang="en-CA" sz="4400" dirty="0">
                <a:solidFill>
                  <a:schemeClr val="accent4">
                    <a:lumMod val="75000"/>
                  </a:schemeClr>
                </a:solidFill>
                <a:latin typeface="Arial" panose="020B0604020202020204" pitchFamily="34" charset="0"/>
                <a:cs typeface="Arial" panose="020B0604020202020204" pitchFamily="34" charset="0"/>
              </a:rPr>
              <a:t>reflect the Town of Fort Erie </a:t>
            </a:r>
            <a:r>
              <a:rPr lang="en-CA" sz="4400" b="1" dirty="0">
                <a:solidFill>
                  <a:schemeClr val="accent4">
                    <a:lumMod val="75000"/>
                  </a:schemeClr>
                </a:solidFill>
                <a:latin typeface="Arial" panose="020B0604020202020204" pitchFamily="34" charset="0"/>
                <a:cs typeface="Arial" panose="020B0604020202020204" pitchFamily="34" charset="0"/>
              </a:rPr>
              <a:t>today</a:t>
            </a:r>
            <a:r>
              <a:rPr lang="en-CA" sz="4400" dirty="0">
                <a:solidFill>
                  <a:schemeClr val="accent4">
                    <a:lumMod val="75000"/>
                  </a:schemeClr>
                </a:solidFill>
                <a:latin typeface="Arial" panose="020B0604020202020204" pitchFamily="34" charset="0"/>
                <a:cs typeface="Arial" panose="020B0604020202020204" pitchFamily="34" charset="0"/>
              </a:rPr>
              <a:t> and the Town of Fort Erie in the </a:t>
            </a:r>
            <a:r>
              <a:rPr lang="en-CA" sz="4400" b="1" dirty="0">
                <a:solidFill>
                  <a:schemeClr val="accent4">
                    <a:lumMod val="75000"/>
                  </a:schemeClr>
                </a:solidFill>
                <a:latin typeface="Arial" panose="020B0604020202020204" pitchFamily="34" charset="0"/>
                <a:cs typeface="Arial" panose="020B0604020202020204" pitchFamily="34" charset="0"/>
              </a:rPr>
              <a:t>future</a:t>
            </a:r>
            <a:r>
              <a:rPr lang="en-CA" sz="4400" dirty="0">
                <a:solidFill>
                  <a:schemeClr val="accent4">
                    <a:lumMod val="75000"/>
                  </a:schemeClr>
                </a:solidFill>
                <a:latin typeface="Arial" panose="020B0604020202020204" pitchFamily="34" charset="0"/>
                <a:cs typeface="Arial" panose="020B0604020202020204" pitchFamily="34" charset="0"/>
              </a:rPr>
              <a:t>?</a:t>
            </a:r>
          </a:p>
        </p:txBody>
      </p:sp>
      <p:pic>
        <p:nvPicPr>
          <p:cNvPr id="21" name="Graphic 20" descr="Thumbs up sign with solid fill">
            <a:extLst>
              <a:ext uri="{FF2B5EF4-FFF2-40B4-BE49-F238E27FC236}">
                <a16:creationId xmlns:a16="http://schemas.microsoft.com/office/drawing/2014/main" id="{C4CBB135-CC08-8213-303A-F47B7AAC2C9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2732607" y="17173529"/>
            <a:ext cx="3722914" cy="3722914"/>
          </a:xfrm>
          <a:prstGeom prst="rect">
            <a:avLst/>
          </a:prstGeom>
        </p:spPr>
      </p:pic>
      <p:pic>
        <p:nvPicPr>
          <p:cNvPr id="24" name="Graphic 23" descr="Thumbs Down with solid fill">
            <a:extLst>
              <a:ext uri="{FF2B5EF4-FFF2-40B4-BE49-F238E27FC236}">
                <a16:creationId xmlns:a16="http://schemas.microsoft.com/office/drawing/2014/main" id="{B1882E0A-75F8-8679-9A8D-334D30F4A7D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7736501" y="17352209"/>
            <a:ext cx="3722913" cy="3722913"/>
          </a:xfrm>
          <a:prstGeom prst="rect">
            <a:avLst/>
          </a:prstGeom>
        </p:spPr>
      </p:pic>
      <p:sp>
        <p:nvSpPr>
          <p:cNvPr id="25" name="TextBox 24">
            <a:extLst>
              <a:ext uri="{FF2B5EF4-FFF2-40B4-BE49-F238E27FC236}">
                <a16:creationId xmlns:a16="http://schemas.microsoft.com/office/drawing/2014/main" id="{A674CE77-693A-F196-8FB3-50083FA7E45E}"/>
              </a:ext>
            </a:extLst>
          </p:cNvPr>
          <p:cNvSpPr txBox="1"/>
          <p:nvPr/>
        </p:nvSpPr>
        <p:spPr>
          <a:xfrm>
            <a:off x="8020996" y="15182386"/>
            <a:ext cx="16869051" cy="584775"/>
          </a:xfrm>
          <a:prstGeom prst="rect">
            <a:avLst/>
          </a:prstGeom>
          <a:noFill/>
        </p:spPr>
        <p:txBody>
          <a:bodyPr wrap="square" rtlCol="0">
            <a:spAutoFit/>
          </a:bodyPr>
          <a:lstStyle/>
          <a:p>
            <a:r>
              <a:rPr lang="en-CA" sz="3200" dirty="0">
                <a:latin typeface="Arial" panose="020B0604020202020204" pitchFamily="34" charset="0"/>
                <a:cs typeface="Arial" panose="020B0604020202020204" pitchFamily="34" charset="0"/>
              </a:rPr>
              <a:t>Please place a dot on whether you agree or disagree with the below statement:</a:t>
            </a:r>
          </a:p>
        </p:txBody>
      </p:sp>
      <p:sp>
        <p:nvSpPr>
          <p:cNvPr id="26" name="TextBox 25">
            <a:extLst>
              <a:ext uri="{FF2B5EF4-FFF2-40B4-BE49-F238E27FC236}">
                <a16:creationId xmlns:a16="http://schemas.microsoft.com/office/drawing/2014/main" id="{B68F9A51-15F9-13AF-1F54-62C9C407C99E}"/>
              </a:ext>
            </a:extLst>
          </p:cNvPr>
          <p:cNvSpPr txBox="1"/>
          <p:nvPr/>
        </p:nvSpPr>
        <p:spPr>
          <a:xfrm>
            <a:off x="0" y="2828125"/>
            <a:ext cx="17729172" cy="2462213"/>
          </a:xfrm>
          <a:prstGeom prst="rect">
            <a:avLst/>
          </a:prstGeom>
          <a:solidFill>
            <a:srgbClr val="EAF7FB"/>
          </a:solidFill>
        </p:spPr>
        <p:txBody>
          <a:bodyPr wrap="square" rtlCol="0">
            <a:spAutoFit/>
          </a:bodyPr>
          <a:lstStyle/>
          <a:p>
            <a:pPr lvl="1"/>
            <a:endParaRPr lang="en-CA" sz="1600" dirty="0">
              <a:solidFill>
                <a:srgbClr val="07627F"/>
              </a:solidFill>
              <a:latin typeface="Arial" panose="020B0604020202020204" pitchFamily="34" charset="0"/>
              <a:cs typeface="Arial" panose="020B0604020202020204" pitchFamily="34" charset="0"/>
            </a:endParaRPr>
          </a:p>
          <a:p>
            <a:pPr lvl="1"/>
            <a:r>
              <a:rPr lang="en-CA" sz="4000" dirty="0">
                <a:solidFill>
                  <a:srgbClr val="07627F"/>
                </a:solidFill>
                <a:latin typeface="Arial" panose="020B0604020202020204" pitchFamily="34" charset="0"/>
                <a:cs typeface="Arial" panose="020B0604020202020204" pitchFamily="34" charset="0"/>
              </a:rPr>
              <a:t>To realize the </a:t>
            </a:r>
            <a:r>
              <a:rPr lang="en-CA" sz="4000" b="1" dirty="0">
                <a:solidFill>
                  <a:srgbClr val="07627F"/>
                </a:solidFill>
                <a:latin typeface="Arial" panose="020B0604020202020204" pitchFamily="34" charset="0"/>
                <a:cs typeface="Arial" panose="020B0604020202020204" pitchFamily="34" charset="0"/>
              </a:rPr>
              <a:t>vision statement</a:t>
            </a:r>
            <a:r>
              <a:rPr lang="en-CA" sz="4000" dirty="0">
                <a:solidFill>
                  <a:srgbClr val="07627F"/>
                </a:solidFill>
                <a:latin typeface="Arial" panose="020B0604020202020204" pitchFamily="34" charset="0"/>
                <a:cs typeface="Arial" panose="020B0604020202020204" pitchFamily="34" charset="0"/>
              </a:rPr>
              <a:t>, </a:t>
            </a:r>
            <a:r>
              <a:rPr lang="en-CA" sz="4000" b="1" dirty="0">
                <a:solidFill>
                  <a:srgbClr val="07627F"/>
                </a:solidFill>
                <a:latin typeface="Arial" panose="020B0604020202020204" pitchFamily="34" charset="0"/>
                <a:cs typeface="Arial" panose="020B0604020202020204" pitchFamily="34" charset="0"/>
              </a:rPr>
              <a:t>guiding principles </a:t>
            </a:r>
            <a:r>
              <a:rPr lang="en-CA" sz="4000" dirty="0">
                <a:solidFill>
                  <a:srgbClr val="07627F"/>
                </a:solidFill>
                <a:latin typeface="Arial" panose="020B0604020202020204" pitchFamily="34" charset="0"/>
                <a:cs typeface="Arial" panose="020B0604020202020204" pitchFamily="34" charset="0"/>
              </a:rPr>
              <a:t>set out more specific directions or goals for enhancing or protecting the community’s core values, qualities, and characteristics over the long-term. </a:t>
            </a:r>
          </a:p>
          <a:p>
            <a:pPr lvl="1"/>
            <a:endParaRPr lang="en-CA" sz="1800" dirty="0">
              <a:solidFill>
                <a:srgbClr val="07627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13906822"/>
      </p:ext>
    </p:extLst>
  </p:cSld>
  <p:clrMapOvr>
    <a:masterClrMapping/>
  </p:clrMapOvr>
</p:sld>
</file>

<file path=ppt/theme/theme1.xml><?xml version="1.0" encoding="utf-8"?>
<a:theme xmlns:a="http://schemas.openxmlformats.org/drawingml/2006/main" name="Office Theme">
  <a:themeElements>
    <a:clrScheme name="Fort Erie OPR">
      <a:dk1>
        <a:sysClr val="windowText" lastClr="000000"/>
      </a:dk1>
      <a:lt1>
        <a:sysClr val="window" lastClr="FFFFFF"/>
      </a:lt1>
      <a:dk2>
        <a:srgbClr val="44546A"/>
      </a:dk2>
      <a:lt2>
        <a:srgbClr val="E7E6E6"/>
      </a:lt2>
      <a:accent1>
        <a:srgbClr val="098AB0"/>
      </a:accent1>
      <a:accent2>
        <a:srgbClr val="E21D38"/>
      </a:accent2>
      <a:accent3>
        <a:srgbClr val="098AB0"/>
      </a:accent3>
      <a:accent4>
        <a:srgbClr val="098AB0"/>
      </a:accent4>
      <a:accent5>
        <a:srgbClr val="098AB0"/>
      </a:accent5>
      <a:accent6>
        <a:srgbClr val="098AB0"/>
      </a:accent6>
      <a:hlink>
        <a:srgbClr val="1765A0"/>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ort Erie OPR_Section 26 Presentation_DRAFT  -  Read-Only" id="{399AA24D-83E6-4D53-9882-9C72E5176C5D}" vid="{2596892C-ABFE-4AD2-B2DE-6D6FBD4383C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4a6a626f-7a91-437e-b887-a0fdef5465b4" xsi:nil="true"/>
    <lcf76f155ced4ddcb4097134ff3c332f xmlns="21660ece-cb0a-4e06-9e6d-b4eac5180756">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7DB03A6D0D22248B4587774AECCB7C1" ma:contentTypeVersion="13" ma:contentTypeDescription="Create a new document." ma:contentTypeScope="" ma:versionID="33791adeae3040d3f0252c20ce78d642">
  <xsd:schema xmlns:xsd="http://www.w3.org/2001/XMLSchema" xmlns:xs="http://www.w3.org/2001/XMLSchema" xmlns:p="http://schemas.microsoft.com/office/2006/metadata/properties" xmlns:ns2="21660ece-cb0a-4e06-9e6d-b4eac5180756" xmlns:ns3="4a6a626f-7a91-437e-b887-a0fdef5465b4" targetNamespace="http://schemas.microsoft.com/office/2006/metadata/properties" ma:root="true" ma:fieldsID="a555813d5310c00a580b1244ae2c35fd" ns2:_="" ns3:_="">
    <xsd:import namespace="21660ece-cb0a-4e06-9e6d-b4eac5180756"/>
    <xsd:import namespace="4a6a626f-7a91-437e-b887-a0fdef5465b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1660ece-cb0a-4e06-9e6d-b4eac518075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b5d298e1-810f-4711-8be9-ef4702f2a38a"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SearchProperties" ma:index="20"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a6a626f-7a91-437e-b887-a0fdef5465b4"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5" nillable="true" ma:displayName="Taxonomy Catch All Column" ma:hidden="true" ma:list="{747a335f-3a84-4b4b-b596-cb8ac35f28c1}" ma:internalName="TaxCatchAll" ma:showField="CatchAllData" ma:web="4a6a626f-7a91-437e-b887-a0fdef5465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4591E39-91C5-4655-A2A9-56C92E9D119A}">
  <ds:schemaRefs>
    <ds:schemaRef ds:uri="http://schemas.microsoft.com/sharepoint/v3/contenttype/forms"/>
  </ds:schemaRefs>
</ds:datastoreItem>
</file>

<file path=customXml/itemProps2.xml><?xml version="1.0" encoding="utf-8"?>
<ds:datastoreItem xmlns:ds="http://schemas.openxmlformats.org/officeDocument/2006/customXml" ds:itemID="{DE634CC7-8120-4489-82F0-68AF81C61A1F}">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4a6a626f-7a91-437e-b887-a0fdef5465b4"/>
    <ds:schemaRef ds:uri="http://purl.org/dc/terms/"/>
    <ds:schemaRef ds:uri="http://schemas.openxmlformats.org/package/2006/metadata/core-properties"/>
    <ds:schemaRef ds:uri="21660ece-cb0a-4e06-9e6d-b4eac5180756"/>
    <ds:schemaRef ds:uri="http://www.w3.org/XML/1998/namespace"/>
    <ds:schemaRef ds:uri="http://purl.org/dc/dcmitype/"/>
  </ds:schemaRefs>
</ds:datastoreItem>
</file>

<file path=customXml/itemProps3.xml><?xml version="1.0" encoding="utf-8"?>
<ds:datastoreItem xmlns:ds="http://schemas.openxmlformats.org/officeDocument/2006/customXml" ds:itemID="{439812A1-DD36-48FE-B6F8-A82271D86A73}">
  <ds:schemaRefs>
    <ds:schemaRef ds:uri="21660ece-cb0a-4e06-9e6d-b4eac5180756"/>
    <ds:schemaRef ds:uri="4a6a626f-7a91-437e-b887-a0fdef5465b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3d234255-e20f-4205-88a5-9658a402999b}" enabled="0" method="" siteId="{3d234255-e20f-4205-88a5-9658a402999b}" removed="1"/>
</clbl:labelList>
</file>

<file path=docProps/app.xml><?xml version="1.0" encoding="utf-8"?>
<Properties xmlns="http://schemas.openxmlformats.org/officeDocument/2006/extended-properties" xmlns:vt="http://schemas.openxmlformats.org/officeDocument/2006/docPropsVTypes">
  <Template>Fort Erie OPR_Section 26 Presentation_DRAFTV2</Template>
  <TotalTime>4907</TotalTime>
  <Words>3616</Words>
  <Application>Microsoft Office PowerPoint</Application>
  <PresentationFormat>Custom</PresentationFormat>
  <Paragraphs>289</Paragraphs>
  <Slides>21</Slides>
  <Notes>10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Calibri</vt:lpstr>
      <vt:lpstr>capuche</vt:lpstr>
      <vt:lpstr>Gentium Basic</vt:lpstr>
      <vt:lpstr>objectsans-bold</vt:lpstr>
      <vt:lpstr>Segoe UI</vt:lpstr>
      <vt:lpstr>Office Theme</vt:lpstr>
      <vt:lpstr>Town of Fort Erie Official Plan Review </vt:lpstr>
      <vt:lpstr>Tonight’s Agenda:</vt:lpstr>
      <vt:lpstr>Purpose of the Official Plan Review</vt:lpstr>
      <vt:lpstr>Growth Management</vt:lpstr>
      <vt:lpstr>Growth Management</vt:lpstr>
      <vt:lpstr>PowerPoint Presentation</vt:lpstr>
      <vt:lpstr>PowerPoint Presentation</vt:lpstr>
      <vt:lpstr>PowerPoint Presentation</vt:lpstr>
      <vt:lpstr>PowerPoint Presentation</vt:lpstr>
      <vt:lpstr>What is an Official Plan? </vt:lpstr>
      <vt:lpstr>Housing in Fort Erie</vt:lpstr>
      <vt:lpstr>Housing in Fort Erie</vt:lpstr>
      <vt:lpstr>Heritage and Culture</vt:lpstr>
      <vt:lpstr>Heritage and Culture</vt:lpstr>
      <vt:lpstr>Employment, Industrial and Commercial</vt:lpstr>
      <vt:lpstr>Natural Environment</vt:lpstr>
      <vt:lpstr>Natural Environment</vt:lpstr>
      <vt:lpstr>Agriculture and Rural</vt:lpstr>
      <vt:lpstr>Transportation </vt:lpstr>
      <vt:lpstr>Vision for Fort Erie</vt:lpstr>
      <vt:lpstr>Developing Guiding Principles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Town of Fort Erie Official Plan Review</dc:title>
  <dc:creator>Armstrong, Natalie</dc:creator>
  <cp:lastModifiedBy>Rappolt, Robert</cp:lastModifiedBy>
  <cp:revision>8</cp:revision>
  <dcterms:created xsi:type="dcterms:W3CDTF">2023-11-01T18:14:28Z</dcterms:created>
  <dcterms:modified xsi:type="dcterms:W3CDTF">2024-02-26T17:14:50Z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0x010100D7DB03A6D0D22248B4587774AECCB7C1</vt:lpwstr>
  </property>
  <property fmtid="{D5CDD505-2E9C-101B-9397-08002B2CF9AE}" pid="3" name="MediaServiceImageTags">
    <vt:lpwstr/>
  </property>
</Properties>
</file>