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70" r:id="rId12"/>
    <p:sldId id="271" r:id="rId13"/>
    <p:sldId id="266" r:id="rId14"/>
    <p:sldId id="272" r:id="rId15"/>
    <p:sldId id="273" r:id="rId16"/>
    <p:sldId id="274" r:id="rId17"/>
    <p:sldId id="275" r:id="rId18"/>
    <p:sldId id="267" r:id="rId19"/>
    <p:sldId id="279" r:id="rId20"/>
    <p:sldId id="282" r:id="rId21"/>
    <p:sldId id="268" r:id="rId22"/>
    <p:sldId id="277" r:id="rId23"/>
    <p:sldId id="280" r:id="rId24"/>
    <p:sldId id="281" r:id="rId25"/>
    <p:sldId id="283" r:id="rId26"/>
    <p:sldId id="284" r:id="rId27"/>
    <p:sldId id="285" r:id="rId28"/>
    <p:sldId id="286" r:id="rId29"/>
    <p:sldId id="269" r:id="rId30"/>
    <p:sldId id="276" r:id="rId31"/>
    <p:sldId id="287" r:id="rId32"/>
    <p:sldId id="278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6455"/>
    <a:srgbClr val="F5FDFF"/>
    <a:srgbClr val="00436C"/>
    <a:srgbClr val="008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2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86386-3B00-4AA9-8459-BCD037DE60EE}" type="datetimeFigureOut">
              <a:rPr lang="en-CA" smtClean="0"/>
              <a:t>9/23/24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BAD37-B60F-478C-9AC8-B39CE6B8E95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891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BAD37-B60F-478C-9AC8-B39CE6B8E95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545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9E6B5-3772-3F2C-23D2-1E11EE011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CF4F8-0186-4963-F975-A1D7447D9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1CA35-9D17-2E9D-CB06-1ACD1F6CE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AAB20-777D-A07D-364D-039A542B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89B7-3680-96FF-D930-FC357E848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81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EABFC-AE74-5907-AEB5-4F14229E4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2CC6A-D14D-F4A5-E16E-04F591B60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2478E-4929-A380-BCED-A43172B3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9D6E0-97A7-842A-B23A-BE1F35C5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2C72B-5018-1AE8-24DC-E5003C60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3598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37BB9-EE0C-537C-82EB-02CBEC18B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5ADE7-B0A7-B4F4-841B-06DB55CE7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54FAB-0246-AA81-23C8-E744E768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0A920-4E8F-1463-44CC-C665E934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0B614-6C4E-A5B4-E4A7-7B63E42E7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979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8560-25F6-D883-1BFC-AE99DE1F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3CB6D-418A-F61A-AE10-DA41AFCCC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44DD2-C321-93D2-C88B-812986746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31B55-4612-FDD2-4EB0-4CFD68DB5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F99B2-4175-659F-8061-3C5276FF2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0DD024-17E1-1DA6-D563-9FC3F73D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33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8CAAC-8A2E-4BAE-F710-16C4EF51B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8F32D-7FE6-DD9B-2FA7-144D24DC8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7C4A7-07DE-41F7-AD2A-ABC429D29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153D4-C056-FEEF-9D47-9353E3FDC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C6B1CD-0274-8173-14F3-203DAE7C26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D72BC9-BEC7-BE7A-2F1D-3829FE68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88106C-FF41-F1C5-8144-92F93B463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97617-F7C9-5628-7E35-92186C36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415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A95A6-74CD-2774-AEB9-3012FFBF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D4DFE-583D-36A9-EE60-8CB7E2A39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9ADE1-0B24-180B-C97D-8E7AC471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47EB14-BBBC-309F-F82F-5EEEADC9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756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CF3994-956C-73D2-4CFC-F7E8F7F29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6D80A3-DC9A-E41C-0547-0A8CDA4C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63BEF-20A0-BA7E-8D4E-1416DC21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03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A6108-2F92-6592-7823-9CB12736E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BEE44-9136-384F-1906-DE72D601B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6F578-8DA2-3CD3-852A-A432C0CCC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F8E46-70C0-70C3-5750-F5D021CA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0DDCBA-130C-C8F2-F245-A2D62E1AD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7A0EE9-DA78-4442-6F20-5139DD0F0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248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DFAA-E650-7FF0-EA0F-80F9B1F0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6B4365-1BE7-129A-9ACA-E435AC37C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98533-2B3D-C588-55FE-4E76AE76D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C9B50-F3B4-0005-04B2-6BE7994B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FDC2C2-2062-807B-AC0D-15DC0063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21322-25C8-FD8E-11AF-84C5B5932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782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1C2FF-DED1-E08F-45A8-6D17DFE6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A06A6-8BCA-1C29-3408-7F4AED481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B29E7-C1AE-A47F-71FF-162D2DDF9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8899D-804A-4218-2A14-CDB6956B2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CFDD2-56C6-8C70-C724-B85FE2898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77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987351-3137-1B11-241B-4894A1DCA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E202B3-18AD-7BED-3CD3-C83DC205C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D6BD0-F613-B600-26F6-0EC3DA48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8A98D-BDC2-FC5E-FAD8-93033DC16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D3CE2-0930-5BE1-CD97-523A155A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344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B62D12-7AFE-8285-7B9A-0C27CAD6C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A3E56-B381-0479-7BBF-578515BC5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F5256-D3A4-5208-C842-248F167B7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918F1F-6B2D-4692-8DB7-2C5AA62E3ABB}" type="datetimeFigureOut">
              <a:rPr lang="en-CA" smtClean="0"/>
              <a:t>9/23/24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08564-6013-8C18-E3B6-4F91B92A59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82FBE-4A4D-75DD-EAFE-5F5308D5B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3CDCFB-333E-4FE3-9450-F4AD3AB16D1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218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A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layground with a playground equipment&#10;&#10;Description automatically generated with medium confidence">
            <a:extLst>
              <a:ext uri="{FF2B5EF4-FFF2-40B4-BE49-F238E27FC236}">
                <a16:creationId xmlns:a16="http://schemas.microsoft.com/office/drawing/2014/main" id="{81384869-B862-4E4F-258D-5F7B7CB1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000" y="0"/>
            <a:ext cx="2880000" cy="4608000"/>
          </a:xfrm>
          <a:prstGeom prst="rect">
            <a:avLst/>
          </a:prstGeom>
        </p:spPr>
      </p:pic>
      <p:pic>
        <p:nvPicPr>
          <p:cNvPr id="7" name="Picture 6" descr="A basketball court with trees in the background&#10;&#10;Description automatically generated">
            <a:extLst>
              <a:ext uri="{FF2B5EF4-FFF2-40B4-BE49-F238E27FC236}">
                <a16:creationId xmlns:a16="http://schemas.microsoft.com/office/drawing/2014/main" id="{BFA9CC61-AFAB-BC97-D637-8661D2599D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0000" y="0"/>
            <a:ext cx="2880000" cy="4608000"/>
          </a:xfrm>
          <a:prstGeom prst="rect">
            <a:avLst/>
          </a:prstGeom>
        </p:spPr>
      </p:pic>
      <p:pic>
        <p:nvPicPr>
          <p:cNvPr id="8" name="Picture 7" descr="A playground with a slide in the middle of a grassy field&#10;&#10;Description automatically generated">
            <a:extLst>
              <a:ext uri="{FF2B5EF4-FFF2-40B4-BE49-F238E27FC236}">
                <a16:creationId xmlns:a16="http://schemas.microsoft.com/office/drawing/2014/main" id="{F8AE5B7C-7379-56A7-FE4F-C3F8E4E0A0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880000" cy="4608000"/>
          </a:xfrm>
          <a:prstGeom prst="rect">
            <a:avLst/>
          </a:prstGeom>
        </p:spPr>
      </p:pic>
      <p:pic>
        <p:nvPicPr>
          <p:cNvPr id="9" name="Picture 8" descr="A dirt road with trees and bushes&#10;&#10;Description automatically generated">
            <a:extLst>
              <a:ext uri="{FF2B5EF4-FFF2-40B4-BE49-F238E27FC236}">
                <a16:creationId xmlns:a16="http://schemas.microsoft.com/office/drawing/2014/main" id="{F96DCBFC-5A76-10D3-E610-68E28C0EC7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0000" y="0"/>
            <a:ext cx="2952000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7417B1-517F-D236-57AE-C4E5C68A6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365" y="4877604"/>
            <a:ext cx="8897298" cy="777766"/>
          </a:xfrm>
        </p:spPr>
        <p:txBody>
          <a:bodyPr lIns="72000" tIns="72000" rIns="72000" bIns="72000">
            <a:normAutofit/>
          </a:bodyPr>
          <a:lstStyle/>
          <a:p>
            <a:pPr algn="l"/>
            <a:r>
              <a:rPr lang="en-US" sz="3600" spc="-120" dirty="0">
                <a:ln w="12700">
                  <a:solidFill>
                    <a:srgbClr val="00436C"/>
                  </a:solidFill>
                </a:ln>
                <a:solidFill>
                  <a:schemeClr val="bg1"/>
                </a:solidFill>
                <a:latin typeface="Selawik Semibold" panose="020B0702040204020203" pitchFamily="34" charset="0"/>
              </a:rPr>
              <a:t>Fort Erie Parks &amp; Open Space Master Plan</a:t>
            </a:r>
            <a:endParaRPr lang="en-CA" sz="3600" spc="-120" dirty="0">
              <a:ln w="12700">
                <a:solidFill>
                  <a:srgbClr val="00436C"/>
                </a:solidFill>
              </a:ln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1B77D-9AB3-A920-D8ED-9F6EBE8A4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65" y="5958204"/>
            <a:ext cx="2869325" cy="654652"/>
          </a:xfrm>
        </p:spPr>
        <p:txBody>
          <a:bodyPr lIns="72000" rIns="72000" anchor="b" anchorCtr="0"/>
          <a:lstStyle/>
          <a:p>
            <a:pPr algn="l"/>
            <a:r>
              <a:rPr lang="en-US" spc="-50" dirty="0">
                <a:ln w="6350">
                  <a:solidFill>
                    <a:srgbClr val="00436C"/>
                  </a:solidFill>
                </a:ln>
                <a:solidFill>
                  <a:schemeClr val="bg1"/>
                </a:solidFill>
                <a:latin typeface="Selawik Semibold" panose="020B0702040204020203" pitchFamily="34" charset="0"/>
              </a:rPr>
              <a:t>October 7, 2024</a:t>
            </a:r>
            <a:endParaRPr lang="en-CA" spc="-50" dirty="0">
              <a:ln w="6350">
                <a:solidFill>
                  <a:srgbClr val="00436C"/>
                </a:solidFill>
              </a:ln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22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Outline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747517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4377334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Introduction — Purpose &amp; Scope, Strategic Pillars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Background &amp; Context — 2006 Master Plan, Emerging Trends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Community Consultation — Priorities &amp; Expectations, Vision &amp; Guiding Principles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Existing Provision Levels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Park Classifications &amp; Standards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Existing &amp; Projected Needs (to 2031)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Financial Strategy (Land Dedication / Cash in Lieu)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Conclusion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FB645B-71D9-887B-AD6E-2FB222986F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4784" y="0"/>
            <a:ext cx="3217216" cy="68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7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Purpose &amp; Scope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4" name="Picture 3" descr="A grassy field with trees and a blue sky&#10;&#10;Description automatically generated">
            <a:extLst>
              <a:ext uri="{FF2B5EF4-FFF2-40B4-BE49-F238E27FC236}">
                <a16:creationId xmlns:a16="http://schemas.microsoft.com/office/drawing/2014/main" id="{00FB3E78-65E7-94E2-B376-86270EC74D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0"/>
          <a:stretch/>
        </p:blipFill>
        <p:spPr>
          <a:xfrm>
            <a:off x="8240110" y="0"/>
            <a:ext cx="3951890" cy="6865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107437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4269612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Provides framework for making sustainable decisions about Town’s parks &amp; open spaces.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Encompasses outdoor spaces &amp; outdoor facilities owned, operated &amp; maintained by Town.</a:t>
            </a:r>
          </a:p>
          <a:p>
            <a:pPr marL="792000" lvl="1" indent="-288000">
              <a:spcBef>
                <a:spcPts val="600"/>
              </a:spcBef>
              <a:buFont typeface="Arial" panose="020B0604020202020204" pitchFamily="34" charset="0"/>
              <a:buChar char="-"/>
            </a:pPr>
            <a:r>
              <a:rPr lang="en-US" sz="2000" spc="-60" dirty="0">
                <a:latin typeface="Bierstadt" panose="020B0004020202020204" pitchFamily="34" charset="0"/>
              </a:rPr>
              <a:t>parkland, public open spaces, natural areas</a:t>
            </a:r>
          </a:p>
          <a:p>
            <a:pPr marL="792000" lvl="1" indent="-288000">
              <a:buFont typeface="Arial" panose="020B0604020202020204" pitchFamily="34" charset="0"/>
              <a:buChar char="-"/>
            </a:pPr>
            <a:r>
              <a:rPr lang="en-US" sz="2000" spc="-60" dirty="0">
                <a:latin typeface="Bierstadt" panose="020B0004020202020204" pitchFamily="34" charset="0"/>
              </a:rPr>
              <a:t>playgrounds &amp; spray pads</a:t>
            </a:r>
          </a:p>
          <a:p>
            <a:pPr marL="792000" lvl="1" indent="-288000">
              <a:buFont typeface="Arial" panose="020B0604020202020204" pitchFamily="34" charset="0"/>
              <a:buChar char="-"/>
            </a:pPr>
            <a:r>
              <a:rPr lang="en-US" sz="2000" spc="-60" dirty="0">
                <a:latin typeface="Bierstadt" panose="020B0004020202020204" pitchFamily="34" charset="0"/>
              </a:rPr>
              <a:t>sports fields &amp; outdoor courts</a:t>
            </a:r>
          </a:p>
          <a:p>
            <a:pPr marL="792000" lvl="1" indent="-288000">
              <a:spcAft>
                <a:spcPts val="1200"/>
              </a:spcAft>
              <a:buFont typeface="Arial" panose="020B0604020202020204" pitchFamily="34" charset="0"/>
              <a:buChar char="-"/>
            </a:pPr>
            <a:r>
              <a:rPr lang="en-US" sz="2000" spc="-60" dirty="0">
                <a:latin typeface="Bierstadt" panose="020B0004020202020204" pitchFamily="34" charset="0"/>
              </a:rPr>
              <a:t>trails</a:t>
            </a:r>
            <a:endParaRPr lang="en-US" sz="2400" spc="-60" dirty="0">
              <a:latin typeface="Bierstadt" panose="020B0004020202020204" pitchFamily="34" charset="0"/>
            </a:endParaRP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Makes recommendations about classifications, asset management, addressing anticipated future needs, prioritizing renewals &amp; repairs, cultivating partnerships.</a:t>
            </a:r>
          </a:p>
        </p:txBody>
      </p:sp>
    </p:spTree>
    <p:extLst>
      <p:ext uri="{BB962C8B-B14F-4D97-AF65-F5344CB8AC3E}">
        <p14:creationId xmlns:p14="http://schemas.microsoft.com/office/powerpoint/2010/main" val="1492979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azebo with a roof&#10;&#10;Description automatically generated with medium confidence">
            <a:extLst>
              <a:ext uri="{FF2B5EF4-FFF2-40B4-BE49-F238E27FC236}">
                <a16:creationId xmlns:a16="http://schemas.microsoft.com/office/drawing/2014/main" id="{416E1FE0-92A4-6F78-0003-6FD265BCCB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4000" y="0"/>
            <a:ext cx="3888000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Strategic Pillars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197299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3115450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Quality of Life &amp; Community Well-Being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Local Health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Sustainable &amp; Managed Growth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Environmental &amp; Climate Change Resiliency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Economic Prosperity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Housing Options</a:t>
            </a:r>
          </a:p>
        </p:txBody>
      </p:sp>
    </p:spTree>
    <p:extLst>
      <p:ext uri="{BB962C8B-B14F-4D97-AF65-F5344CB8AC3E}">
        <p14:creationId xmlns:p14="http://schemas.microsoft.com/office/powerpoint/2010/main" val="355566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2006 Master Plan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296000"/>
            <a:ext cx="8397969" cy="4377334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Provide a balanced mix of park &amp; open space venues.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Provide a geographically diverse range of venues.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Provide venues that are flexible in their uses.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Ensure that the system can respond to change.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Create venues that are sensitive to the environment, preserve natural &amp; cultural heritage features, and support educational opportunities.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Provide fair &amp; equitable opportunities.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Establish intensive &amp; collaborative partnerships.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Recognize &amp; fulfill Town’s leadership role.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54043A-FEBC-E344-5155-E6326B1950F0}"/>
              </a:ext>
            </a:extLst>
          </p:cNvPr>
          <p:cNvGrpSpPr/>
          <p:nvPr/>
        </p:nvGrpSpPr>
        <p:grpSpPr>
          <a:xfrm>
            <a:off x="10117003" y="0"/>
            <a:ext cx="1908000" cy="6865200"/>
            <a:chOff x="10117003" y="-956468"/>
            <a:chExt cx="1908000" cy="6865200"/>
          </a:xfrm>
        </p:grpSpPr>
        <p:pic>
          <p:nvPicPr>
            <p:cNvPr id="11" name="Picture 10" descr="A brochure of a sports field&#10;&#10;Description automatically generated">
              <a:extLst>
                <a:ext uri="{FF2B5EF4-FFF2-40B4-BE49-F238E27FC236}">
                  <a16:creationId xmlns:a16="http://schemas.microsoft.com/office/drawing/2014/main" id="{B7EB275F-39C3-923C-52AB-4B97AA127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17003" y="-956468"/>
              <a:ext cx="1878841" cy="68652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C41A15-06C4-D87F-0A42-36714B05FA88}"/>
                </a:ext>
              </a:extLst>
            </p:cNvPr>
            <p:cNvSpPr/>
            <p:nvPr/>
          </p:nvSpPr>
          <p:spPr>
            <a:xfrm>
              <a:off x="10117003" y="-956468"/>
              <a:ext cx="1908000" cy="6865200"/>
            </a:xfrm>
            <a:prstGeom prst="rect">
              <a:avLst/>
            </a:prstGeom>
            <a:gradFill>
              <a:gsLst>
                <a:gs pos="0">
                  <a:schemeClr val="bg1">
                    <a:alpha val="35000"/>
                  </a:schemeClr>
                </a:gs>
                <a:gs pos="35000">
                  <a:schemeClr val="bg1">
                    <a:alpha val="35000"/>
                  </a:schemeClr>
                </a:gs>
                <a:gs pos="95000">
                  <a:srgbClr val="FFFFFF"/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0" name="Picture 9" descr="A brochure of a sports field&#10;&#10;Description automatically generated">
            <a:extLst>
              <a:ext uri="{FF2B5EF4-FFF2-40B4-BE49-F238E27FC236}">
                <a16:creationId xmlns:a16="http://schemas.microsoft.com/office/drawing/2014/main" id="{D710F8B3-7A88-02E3-268F-49885C42CA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8648" y="833578"/>
            <a:ext cx="2268000" cy="2935069"/>
          </a:xfrm>
          <a:prstGeom prst="rect">
            <a:avLst/>
          </a:prstGeom>
          <a:ln>
            <a:solidFill>
              <a:srgbClr val="00436C"/>
            </a:solidFill>
          </a:ln>
        </p:spPr>
      </p:pic>
    </p:spTree>
    <p:extLst>
      <p:ext uri="{BB962C8B-B14F-4D97-AF65-F5344CB8AC3E}">
        <p14:creationId xmlns:p14="http://schemas.microsoft.com/office/powerpoint/2010/main" val="2639771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eople walking on a sidewalk&#10;&#10;Description automatically generated">
            <a:extLst>
              <a:ext uri="{FF2B5EF4-FFF2-40B4-BE49-F238E27FC236}">
                <a16:creationId xmlns:a16="http://schemas.microsoft.com/office/drawing/2014/main" id="{0C47D055-13B5-2F56-F1C8-0BB47F8A04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3172" y="0"/>
            <a:ext cx="3888828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Emerging Trends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117485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3469393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Impacts of a changing demographic profile.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Development of larger, multifunctional, more regionally oriented facilities.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Sustainability &amp; protecting the natural environment.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Approaches to funding &amp; asset management.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Post-pandemic recovery.</a:t>
            </a:r>
          </a:p>
        </p:txBody>
      </p:sp>
    </p:spTree>
    <p:extLst>
      <p:ext uri="{BB962C8B-B14F-4D97-AF65-F5344CB8AC3E}">
        <p14:creationId xmlns:p14="http://schemas.microsoft.com/office/powerpoint/2010/main" val="281610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with a roof and a grassy area&#10;&#10;Description automatically generated with medium confidence">
            <a:extLst>
              <a:ext uri="{FF2B5EF4-FFF2-40B4-BE49-F238E27FC236}">
                <a16:creationId xmlns:a16="http://schemas.microsoft.com/office/drawing/2014/main" id="{58D7A2EF-AD6B-0421-7412-E4B66F38B2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4083" y="0"/>
            <a:ext cx="3687917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Community Consultation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308398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3823336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Two rounds of consultation: during initial phase (2017–2018) &amp; in early 2024.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Public open houses &amp; online surveys (Feb. 2018 &amp; March 2024).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Meetings with community groups, </a:t>
            </a:r>
            <a:r>
              <a:rPr lang="en-US" sz="2800" spc="-60" dirty="0" err="1">
                <a:latin typeface="Bierstadt" panose="020B0004020202020204" pitchFamily="34" charset="0"/>
              </a:rPr>
              <a:t>recrecation</a:t>
            </a:r>
            <a:r>
              <a:rPr lang="en-US" sz="2800" spc="-60" dirty="0">
                <a:latin typeface="Bierstadt" panose="020B0004020202020204" pitchFamily="34" charset="0"/>
              </a:rPr>
              <a:t> organizations, other stakeholders.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Results provided basis for priorities, vision &amp; guiding principles for new Master Plan.</a:t>
            </a:r>
          </a:p>
        </p:txBody>
      </p:sp>
    </p:spTree>
    <p:extLst>
      <p:ext uri="{BB962C8B-B14F-4D97-AF65-F5344CB8AC3E}">
        <p14:creationId xmlns:p14="http://schemas.microsoft.com/office/powerpoint/2010/main" val="2060308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rk with a bench and a playground&#10;&#10;Description automatically generated">
            <a:extLst>
              <a:ext uri="{FF2B5EF4-FFF2-40B4-BE49-F238E27FC236}">
                <a16:creationId xmlns:a16="http://schemas.microsoft.com/office/drawing/2014/main" id="{7474F718-4395-6545-495B-04F736F150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7463" y="-7200"/>
            <a:ext cx="3594537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Priorities &amp; Expectations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398834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4331168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Ensure residents Town-wide have access to parks &amp; recreation opportunities.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Maintenance, cleanliness, general up-keep are high-priority items.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Emphasis on role of features like benches, shaded areas in making parks &amp; trails accessible &amp; age-friendly.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Protection &amp; preservation of natural areas.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Public access to nature, trails, waterfront.</a:t>
            </a:r>
          </a:p>
        </p:txBody>
      </p:sp>
    </p:spTree>
    <p:extLst>
      <p:ext uri="{BB962C8B-B14F-4D97-AF65-F5344CB8AC3E}">
        <p14:creationId xmlns:p14="http://schemas.microsoft.com/office/powerpoint/2010/main" val="3130523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th through a forest with trees and a body of water&#10;&#10;Description automatically generated">
            <a:extLst>
              <a:ext uri="{FF2B5EF4-FFF2-40B4-BE49-F238E27FC236}">
                <a16:creationId xmlns:a16="http://schemas.microsoft.com/office/drawing/2014/main" id="{D05D45DF-3E7C-F114-4E92-013B379736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8520" y="0"/>
            <a:ext cx="3563480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Vision &amp; Guiding Principles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428980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8086470" cy="5115998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1798638" indent="-1798638"/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Attractive</a:t>
            </a:r>
            <a:r>
              <a:rPr lang="en-US" sz="2400" spc="-60" dirty="0">
                <a:latin typeface="Bierstadt" panose="020B0004020202020204" pitchFamily="34" charset="0"/>
              </a:rPr>
              <a:t>	well designed, well cared for, well kept</a:t>
            </a:r>
          </a:p>
          <a:p>
            <a:pPr marL="1798638" indent="-1798638"/>
            <a:r>
              <a:rPr lang="en-US" sz="2400" spc="-60" dirty="0">
                <a:latin typeface="Bierstadt" panose="020B0004020202020204" pitchFamily="34" charset="0"/>
              </a:rPr>
              <a:t>	points of community pride</a:t>
            </a:r>
          </a:p>
          <a:p>
            <a:pPr marL="1798638" indent="-1798638">
              <a:spcAft>
                <a:spcPts val="1200"/>
              </a:spcAft>
            </a:pPr>
            <a:r>
              <a:rPr lang="en-US" sz="2400" spc="-60" dirty="0">
                <a:latin typeface="Bierstadt" panose="020B0004020202020204" pitchFamily="34" charset="0"/>
              </a:rPr>
              <a:t>	safe, friendly &amp; inclusive</a:t>
            </a:r>
          </a:p>
          <a:p>
            <a:pPr marL="1798638" indent="-1798638"/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Accessible</a:t>
            </a:r>
            <a:r>
              <a:rPr lang="en-US" sz="2400" spc="-60" dirty="0">
                <a:latin typeface="Bierstadt" panose="020B0004020202020204" pitchFamily="34" charset="0"/>
              </a:rPr>
              <a:t>	for all ages &amp; all abilities</a:t>
            </a:r>
          </a:p>
          <a:p>
            <a:pPr marL="1798638" indent="-1798638">
              <a:spcAft>
                <a:spcPts val="1200"/>
              </a:spcAft>
            </a:pPr>
            <a:r>
              <a:rPr lang="en-US" sz="2400" spc="-60" dirty="0">
                <a:latin typeface="Bierstadt" panose="020B0004020202020204" pitchFamily="34" charset="0"/>
              </a:rPr>
              <a:t>	offer equitable &amp; affordable opportunities</a:t>
            </a:r>
          </a:p>
          <a:p>
            <a:pPr marL="1798638" indent="-1798638"/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Resilient</a:t>
            </a:r>
            <a:r>
              <a:rPr lang="en-US" sz="2400" spc="-60" dirty="0">
                <a:latin typeface="Bierstadt" panose="020B0004020202020204" pitchFamily="34" charset="0"/>
              </a:rPr>
              <a:t>	support preservation of natural areas</a:t>
            </a:r>
          </a:p>
          <a:p>
            <a:pPr marL="1798638" indent="-1798638"/>
            <a:r>
              <a:rPr lang="en-US" sz="2400" spc="-60" dirty="0">
                <a:latin typeface="Bierstadt" panose="020B0004020202020204" pitchFamily="34" charset="0"/>
              </a:rPr>
              <a:t>	flexible, can accommodate variety of activities</a:t>
            </a:r>
          </a:p>
          <a:p>
            <a:pPr marL="1798638" indent="-1798638">
              <a:spcAft>
                <a:spcPts val="1200"/>
              </a:spcAft>
            </a:pPr>
            <a:r>
              <a:rPr lang="en-US" sz="2400" spc="-60" dirty="0">
                <a:latin typeface="Bierstadt" panose="020B0004020202020204" pitchFamily="34" charset="0"/>
              </a:rPr>
              <a:t>	responsive to changes</a:t>
            </a:r>
          </a:p>
          <a:p>
            <a:pPr marL="1798638" indent="-1798638"/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Connected</a:t>
            </a:r>
            <a:r>
              <a:rPr lang="en-US" sz="2400" spc="-60" dirty="0">
                <a:latin typeface="Bierstadt" panose="020B0004020202020204" pitchFamily="34" charset="0"/>
              </a:rPr>
              <a:t>	safe, convenient, well-maintained trails</a:t>
            </a:r>
          </a:p>
          <a:p>
            <a:pPr marL="1798638" indent="-1798638"/>
            <a:r>
              <a:rPr lang="en-US" sz="2400" spc="-60" dirty="0">
                <a:latin typeface="Bierstadt" panose="020B0004020202020204" pitchFamily="34" charset="0"/>
              </a:rPr>
              <a:t>	opportunities to connect with nature, with</a:t>
            </a:r>
          </a:p>
          <a:p>
            <a:pPr marL="1970088" indent="-1970088">
              <a:spcAft>
                <a:spcPts val="600"/>
              </a:spcAft>
            </a:pPr>
            <a:r>
              <a:rPr lang="en-US" sz="2400" spc="-60" dirty="0">
                <a:latin typeface="Bierstadt" panose="020B0004020202020204" pitchFamily="34" charset="0"/>
              </a:rPr>
              <a:t>	Town’s history, with each other</a:t>
            </a:r>
          </a:p>
          <a:p>
            <a:pPr marL="1617663" indent="-1617663">
              <a:spcAft>
                <a:spcPts val="600"/>
              </a:spcAft>
            </a:pPr>
            <a:endParaRPr lang="en-US" sz="2400" spc="-60" dirty="0"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90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17EA1B-C7DD-4C4A-315C-9D16D1BDDF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8786" y="0"/>
            <a:ext cx="3773214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Existing Provision Levels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212075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375490" cy="2530675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Existing parks have total area of </a:t>
            </a:r>
            <a:r>
              <a:rPr lang="en-US" sz="2800" b="1" spc="-60" dirty="0">
                <a:latin typeface="Bierstadt" panose="020B0004020202020204" pitchFamily="34" charset="0"/>
              </a:rPr>
              <a:t>146.30 ha</a:t>
            </a:r>
            <a:r>
              <a:rPr lang="en-US" sz="2800" spc="-60" dirty="0">
                <a:latin typeface="Bierstadt" panose="020B0004020202020204" pitchFamily="34" charset="0"/>
              </a:rPr>
              <a:t>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Population (in 2021) of </a:t>
            </a:r>
            <a:r>
              <a:rPr lang="en-US" sz="2800" b="1" spc="-60" dirty="0">
                <a:latin typeface="Bierstadt" panose="020B0004020202020204" pitchFamily="34" charset="0"/>
              </a:rPr>
              <a:t>33,840</a:t>
            </a:r>
            <a:r>
              <a:rPr lang="en-US" sz="2800" spc="-60" dirty="0">
                <a:latin typeface="Bierstadt" panose="020B0004020202020204" pitchFamily="34" charset="0"/>
              </a:rPr>
              <a:t> people.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Town-wide average of </a:t>
            </a:r>
            <a:r>
              <a:rPr lang="en-US" sz="2800" b="1" spc="-60" dirty="0">
                <a:latin typeface="Bierstadt" panose="020B0004020202020204" pitchFamily="34" charset="0"/>
              </a:rPr>
              <a:t>4.32</a:t>
            </a:r>
            <a:r>
              <a:rPr lang="en-US" sz="2800" spc="-60" dirty="0">
                <a:latin typeface="Bierstadt" panose="020B0004020202020204" pitchFamily="34" charset="0"/>
              </a:rPr>
              <a:t> ha / 1,000 ppl.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Provision rates vary across Town, based on locations of parks &amp; open spaces.</a:t>
            </a:r>
          </a:p>
        </p:txBody>
      </p:sp>
    </p:spTree>
    <p:extLst>
      <p:ext uri="{BB962C8B-B14F-4D97-AF65-F5344CB8AC3E}">
        <p14:creationId xmlns:p14="http://schemas.microsoft.com/office/powerpoint/2010/main" val="3159117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3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AB1A-CE87-3E4A-6EC3-24356825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36" y="365126"/>
            <a:ext cx="8792308" cy="529178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00436C"/>
                </a:solidFill>
              </a:rPr>
              <a:t>Existing Provision Levels</a:t>
            </a:r>
            <a:endParaRPr lang="en-CA" sz="1200" dirty="0">
              <a:solidFill>
                <a:srgbClr val="00436C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A1257-12E9-4F28-D8B3-1481DF59D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947" y="0"/>
            <a:ext cx="9984107" cy="68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25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3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AB1A-CE87-3E4A-6EC3-24356825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36" y="365126"/>
            <a:ext cx="8792308" cy="529178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00436C"/>
                </a:solidFill>
              </a:rPr>
              <a:t>Existing Provision Levels</a:t>
            </a:r>
            <a:endParaRPr lang="en-CA" sz="1200" dirty="0">
              <a:solidFill>
                <a:srgbClr val="00436C"/>
              </a:solidFill>
            </a:endParaRPr>
          </a:p>
        </p:txBody>
      </p:sp>
      <p:pic>
        <p:nvPicPr>
          <p:cNvPr id="5" name="Picture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6A37A783-53AD-8F8A-B768-5C08F423CC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561" y="2423953"/>
            <a:ext cx="1728000" cy="3025538"/>
          </a:xfrm>
          <a:prstGeom prst="rect">
            <a:avLst/>
          </a:prstGeom>
        </p:spPr>
      </p:pic>
      <p:pic>
        <p:nvPicPr>
          <p:cNvPr id="7" name="Picture 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DC05163E-5575-CDFB-E381-67411705A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6310" y="878348"/>
            <a:ext cx="1800000" cy="4590571"/>
          </a:xfrm>
          <a:prstGeom prst="rect">
            <a:avLst/>
          </a:prstGeom>
        </p:spPr>
      </p:pic>
      <p:pic>
        <p:nvPicPr>
          <p:cNvPr id="9" name="Picture 8" descr="A diagram of a person's face&#10;&#10;Description automatically generated">
            <a:extLst>
              <a:ext uri="{FF2B5EF4-FFF2-40B4-BE49-F238E27FC236}">
                <a16:creationId xmlns:a16="http://schemas.microsoft.com/office/drawing/2014/main" id="{2FD91A34-06F6-8DC6-79EA-871D0393BB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5740" y="929783"/>
            <a:ext cx="2268000" cy="5164483"/>
          </a:xfrm>
          <a:prstGeom prst="rect">
            <a:avLst/>
          </a:prstGeom>
        </p:spPr>
      </p:pic>
      <p:pic>
        <p:nvPicPr>
          <p:cNvPr id="11" name="Picture 10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54206B1-D297-8CFC-75DC-BEDF5BA33F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2926" y="1297759"/>
            <a:ext cx="3204000" cy="35103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68D63F-54E5-5044-70CC-00EC6152B64E}"/>
              </a:ext>
            </a:extLst>
          </p:cNvPr>
          <p:cNvSpPr txBox="1"/>
          <p:nvPr/>
        </p:nvSpPr>
        <p:spPr>
          <a:xfrm>
            <a:off x="475481" y="433751"/>
            <a:ext cx="2890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-60" dirty="0">
                <a:solidFill>
                  <a:schemeClr val="bg1"/>
                </a:solidFill>
                <a:latin typeface="Selawik Semibold" panose="020B0702040204020203" pitchFamily="34" charset="0"/>
              </a:rPr>
              <a:t>Playgrounds &amp; Spray Pads</a:t>
            </a:r>
            <a:endParaRPr lang="en-CA" sz="1600" spc="-60" dirty="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13" name="Picture 1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569BAA36-1D2E-B716-E0D8-723D5D6395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530" y="2262665"/>
            <a:ext cx="1728000" cy="3051868"/>
          </a:xfrm>
          <a:prstGeom prst="rect">
            <a:avLst/>
          </a:prstGeom>
        </p:spPr>
      </p:pic>
      <p:pic>
        <p:nvPicPr>
          <p:cNvPr id="14" name="Picture 13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233EFF56-35D0-5569-319C-4D04A9FC2C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1047" y="6101242"/>
            <a:ext cx="1456203" cy="4967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E2B3DD-2004-362A-892F-D32BB585FA66}"/>
              </a:ext>
            </a:extLst>
          </p:cNvPr>
          <p:cNvSpPr txBox="1"/>
          <p:nvPr/>
        </p:nvSpPr>
        <p:spPr>
          <a:xfrm>
            <a:off x="3956983" y="433751"/>
            <a:ext cx="1798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-60" dirty="0">
                <a:solidFill>
                  <a:schemeClr val="bg1"/>
                </a:solidFill>
                <a:latin typeface="Selawik Semibold" panose="020B0702040204020203" pitchFamily="34" charset="0"/>
              </a:rPr>
              <a:t>Soccer Fields</a:t>
            </a:r>
            <a:endParaRPr lang="en-CA" sz="1600" spc="-60" dirty="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16" name="Picture 15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6B2E6D4C-D459-44A3-2675-67DA71F0BC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6841" y="927879"/>
            <a:ext cx="1620000" cy="107681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6B98CB-64D2-150A-BC4E-C0802C73EA9D}"/>
              </a:ext>
            </a:extLst>
          </p:cNvPr>
          <p:cNvSpPr txBox="1"/>
          <p:nvPr/>
        </p:nvSpPr>
        <p:spPr>
          <a:xfrm>
            <a:off x="5991169" y="433751"/>
            <a:ext cx="2177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-60" dirty="0">
                <a:solidFill>
                  <a:schemeClr val="bg1"/>
                </a:solidFill>
                <a:latin typeface="Selawik Semibold" panose="020B0702040204020203" pitchFamily="34" charset="0"/>
              </a:rPr>
              <a:t>Baseball Diamonds</a:t>
            </a:r>
            <a:endParaRPr lang="en-CA" sz="1600" spc="-60" dirty="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E9D94F-7DB9-B8A3-FA2F-FBF861806619}"/>
              </a:ext>
            </a:extLst>
          </p:cNvPr>
          <p:cNvSpPr txBox="1"/>
          <p:nvPr/>
        </p:nvSpPr>
        <p:spPr>
          <a:xfrm>
            <a:off x="8092275" y="433751"/>
            <a:ext cx="1798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-60" dirty="0">
                <a:solidFill>
                  <a:schemeClr val="bg1"/>
                </a:solidFill>
                <a:latin typeface="Selawik Semibold" panose="020B0702040204020203" pitchFamily="34" charset="0"/>
              </a:rPr>
              <a:t>Racquet Courts</a:t>
            </a:r>
            <a:endParaRPr lang="en-CA" sz="1600" spc="-60" dirty="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F549B0-B92B-8833-53A5-FEB52D8B973E}"/>
              </a:ext>
            </a:extLst>
          </p:cNvPr>
          <p:cNvSpPr txBox="1"/>
          <p:nvPr/>
        </p:nvSpPr>
        <p:spPr>
          <a:xfrm>
            <a:off x="9921076" y="433751"/>
            <a:ext cx="1798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-60" dirty="0">
                <a:solidFill>
                  <a:schemeClr val="bg1"/>
                </a:solidFill>
                <a:latin typeface="Selawik Semibold" panose="020B0702040204020203" pitchFamily="34" charset="0"/>
              </a:rPr>
              <a:t>Basketball Courts</a:t>
            </a:r>
            <a:endParaRPr lang="en-CA" sz="1600" spc="-60" dirty="0">
              <a:solidFill>
                <a:schemeClr val="bg1"/>
              </a:solidFill>
              <a:latin typeface="Selawik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130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Classifications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852598" y="0"/>
            <a:ext cx="3339402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456773"/>
            <a:ext cx="8176905" cy="4331168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spc="-60" dirty="0">
                <a:latin typeface="Bierstadt" panose="020B0004020202020204" pitchFamily="34" charset="0"/>
              </a:rPr>
              <a:t>Primary Categories: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Town Parks &amp; Open Spaces</a:t>
            </a:r>
            <a:r>
              <a:rPr lang="en-US" sz="2800" spc="-60" dirty="0">
                <a:latin typeface="Bierstadt" panose="020B0004020202020204" pitchFamily="34" charset="0"/>
              </a:rPr>
              <a:t> — Provide park &amp; open space amenities.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Waterfront Parks &amp; Open Spaces</a:t>
            </a:r>
            <a:r>
              <a:rPr lang="en-US" sz="2800" spc="-60" dirty="0">
                <a:latin typeface="Bierstadt" panose="020B0004020202020204" pitchFamily="34" charset="0"/>
              </a:rPr>
              <a:t> — Provide residents &amp; visitors with waterfront access.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Heritage Parks &amp; Open Spaces</a:t>
            </a:r>
            <a:r>
              <a:rPr lang="en-US" sz="2800" spc="-60" dirty="0">
                <a:latin typeface="Bierstadt" panose="020B0004020202020204" pitchFamily="34" charset="0"/>
              </a:rPr>
              <a:t> — Preserve &amp; promote Town’s natural &amp; cultural heritage.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Linear Parks &amp; Open Spaces</a:t>
            </a:r>
            <a:r>
              <a:rPr lang="en-US" sz="2800" spc="-60" dirty="0">
                <a:latin typeface="Bierstadt" panose="020B0004020202020204" pitchFamily="34" charset="0"/>
              </a:rPr>
              <a:t> — Provide connections between different destinations.</a:t>
            </a:r>
          </a:p>
        </p:txBody>
      </p:sp>
      <p:pic>
        <p:nvPicPr>
          <p:cNvPr id="3" name="Picture 2" descr="A playground with a slide in the middle of a grassy field&#10;&#10;Description automatically generated">
            <a:extLst>
              <a:ext uri="{FF2B5EF4-FFF2-40B4-BE49-F238E27FC236}">
                <a16:creationId xmlns:a16="http://schemas.microsoft.com/office/drawing/2014/main" id="{E0667969-6D97-823B-5A1A-528C700EA1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0"/>
            <a:ext cx="2880000" cy="1692000"/>
          </a:xfrm>
          <a:prstGeom prst="rect">
            <a:avLst/>
          </a:prstGeom>
        </p:spPr>
      </p:pic>
      <p:pic>
        <p:nvPicPr>
          <p:cNvPr id="4" name="Picture 3" descr="Two people on a beach&#10;&#10;Description automatically generated">
            <a:extLst>
              <a:ext uri="{FF2B5EF4-FFF2-40B4-BE49-F238E27FC236}">
                <a16:creationId xmlns:a16="http://schemas.microsoft.com/office/drawing/2014/main" id="{A4CCFF4E-9F88-06B4-5506-749C819C7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1722000"/>
            <a:ext cx="2880000" cy="1692000"/>
          </a:xfrm>
          <a:prstGeom prst="rect">
            <a:avLst/>
          </a:prstGeom>
        </p:spPr>
      </p:pic>
      <p:pic>
        <p:nvPicPr>
          <p:cNvPr id="6" name="Picture 5" descr="A dirt path through a forest&#10;&#10;Description automatically generated">
            <a:extLst>
              <a:ext uri="{FF2B5EF4-FFF2-40B4-BE49-F238E27FC236}">
                <a16:creationId xmlns:a16="http://schemas.microsoft.com/office/drawing/2014/main" id="{7FCD59EC-3F6F-4206-8AB5-78ECF4F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3444000"/>
            <a:ext cx="2880000" cy="1692000"/>
          </a:xfrm>
          <a:prstGeom prst="rect">
            <a:avLst/>
          </a:prstGeom>
        </p:spPr>
      </p:pic>
      <p:pic>
        <p:nvPicPr>
          <p:cNvPr id="9" name="Picture 8" descr="A path with a sign on it&#10;&#10;Description automatically generated">
            <a:extLst>
              <a:ext uri="{FF2B5EF4-FFF2-40B4-BE49-F238E27FC236}">
                <a16:creationId xmlns:a16="http://schemas.microsoft.com/office/drawing/2014/main" id="{3E9F7E46-F8E0-57FE-3048-BA569E9C9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5166000"/>
            <a:ext cx="28800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42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Classifications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852598" y="0"/>
            <a:ext cx="3339402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456773"/>
            <a:ext cx="8176905" cy="2607619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spc="-60" dirty="0">
                <a:latin typeface="Bierstadt" panose="020B0004020202020204" pitchFamily="34" charset="0"/>
              </a:rPr>
              <a:t>Town Parks &amp; Open Spaces: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Destination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Community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Neighbourhood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Village Greens</a:t>
            </a:r>
            <a:endParaRPr lang="en-US" sz="2800" spc="-60" dirty="0">
              <a:latin typeface="Bierstadt" panose="020B0004020202020204" pitchFamily="34" charset="0"/>
            </a:endParaRPr>
          </a:p>
        </p:txBody>
      </p:sp>
      <p:pic>
        <p:nvPicPr>
          <p:cNvPr id="3" name="Picture 2" descr="A playground with a slide in the middle of a grassy field&#10;&#10;Description automatically generated">
            <a:extLst>
              <a:ext uri="{FF2B5EF4-FFF2-40B4-BE49-F238E27FC236}">
                <a16:creationId xmlns:a16="http://schemas.microsoft.com/office/drawing/2014/main" id="{E0667969-6D97-823B-5A1A-528C700EA1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0"/>
            <a:ext cx="2880000" cy="1692000"/>
          </a:xfrm>
          <a:prstGeom prst="rect">
            <a:avLst/>
          </a:prstGeom>
        </p:spPr>
      </p:pic>
      <p:pic>
        <p:nvPicPr>
          <p:cNvPr id="4" name="Picture 3" descr="Two people on a beach&#10;&#10;Description automatically generated">
            <a:extLst>
              <a:ext uri="{FF2B5EF4-FFF2-40B4-BE49-F238E27FC236}">
                <a16:creationId xmlns:a16="http://schemas.microsoft.com/office/drawing/2014/main" id="{A4CCFF4E-9F88-06B4-5506-749C819C7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1722000"/>
            <a:ext cx="2880000" cy="1692000"/>
          </a:xfrm>
          <a:prstGeom prst="rect">
            <a:avLst/>
          </a:prstGeom>
        </p:spPr>
      </p:pic>
      <p:pic>
        <p:nvPicPr>
          <p:cNvPr id="6" name="Picture 5" descr="A dirt path through a forest&#10;&#10;Description automatically generated">
            <a:extLst>
              <a:ext uri="{FF2B5EF4-FFF2-40B4-BE49-F238E27FC236}">
                <a16:creationId xmlns:a16="http://schemas.microsoft.com/office/drawing/2014/main" id="{7FCD59EC-3F6F-4206-8AB5-78ECF4F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3444000"/>
            <a:ext cx="2880000" cy="1692000"/>
          </a:xfrm>
          <a:prstGeom prst="rect">
            <a:avLst/>
          </a:prstGeom>
        </p:spPr>
      </p:pic>
      <p:pic>
        <p:nvPicPr>
          <p:cNvPr id="9" name="Picture 8" descr="A path with a sign on it&#10;&#10;Description automatically generated">
            <a:extLst>
              <a:ext uri="{FF2B5EF4-FFF2-40B4-BE49-F238E27FC236}">
                <a16:creationId xmlns:a16="http://schemas.microsoft.com/office/drawing/2014/main" id="{3E9F7E46-F8E0-57FE-3048-BA569E9C9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5166000"/>
            <a:ext cx="28800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38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Classifications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852598" y="0"/>
            <a:ext cx="3339402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456773"/>
            <a:ext cx="8176905" cy="2607619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spc="-60" dirty="0">
                <a:latin typeface="Bierstadt" panose="020B0004020202020204" pitchFamily="34" charset="0"/>
              </a:rPr>
              <a:t>Waterfront Parks &amp; Open Spaces: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Anchor Waterfront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Urban Waterfront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Waterfront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Waterfront Windows</a:t>
            </a:r>
            <a:endParaRPr lang="en-US" sz="2800" spc="-60" dirty="0">
              <a:latin typeface="Bierstadt" panose="020B0004020202020204" pitchFamily="34" charset="0"/>
            </a:endParaRPr>
          </a:p>
        </p:txBody>
      </p:sp>
      <p:pic>
        <p:nvPicPr>
          <p:cNvPr id="3" name="Picture 2" descr="A playground with a slide in the middle of a grassy field&#10;&#10;Description automatically generated">
            <a:extLst>
              <a:ext uri="{FF2B5EF4-FFF2-40B4-BE49-F238E27FC236}">
                <a16:creationId xmlns:a16="http://schemas.microsoft.com/office/drawing/2014/main" id="{E0667969-6D97-823B-5A1A-528C700EA1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0"/>
            <a:ext cx="2880000" cy="1692000"/>
          </a:xfrm>
          <a:prstGeom prst="rect">
            <a:avLst/>
          </a:prstGeom>
        </p:spPr>
      </p:pic>
      <p:pic>
        <p:nvPicPr>
          <p:cNvPr id="4" name="Picture 3" descr="Two people on a beach&#10;&#10;Description automatically generated">
            <a:extLst>
              <a:ext uri="{FF2B5EF4-FFF2-40B4-BE49-F238E27FC236}">
                <a16:creationId xmlns:a16="http://schemas.microsoft.com/office/drawing/2014/main" id="{A4CCFF4E-9F88-06B4-5506-749C819C7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1722000"/>
            <a:ext cx="2880000" cy="1692000"/>
          </a:xfrm>
          <a:prstGeom prst="rect">
            <a:avLst/>
          </a:prstGeom>
        </p:spPr>
      </p:pic>
      <p:pic>
        <p:nvPicPr>
          <p:cNvPr id="6" name="Picture 5" descr="A dirt path through a forest&#10;&#10;Description automatically generated">
            <a:extLst>
              <a:ext uri="{FF2B5EF4-FFF2-40B4-BE49-F238E27FC236}">
                <a16:creationId xmlns:a16="http://schemas.microsoft.com/office/drawing/2014/main" id="{7FCD59EC-3F6F-4206-8AB5-78ECF4F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3444000"/>
            <a:ext cx="2880000" cy="1692000"/>
          </a:xfrm>
          <a:prstGeom prst="rect">
            <a:avLst/>
          </a:prstGeom>
        </p:spPr>
      </p:pic>
      <p:pic>
        <p:nvPicPr>
          <p:cNvPr id="9" name="Picture 8" descr="A path with a sign on it&#10;&#10;Description automatically generated">
            <a:extLst>
              <a:ext uri="{FF2B5EF4-FFF2-40B4-BE49-F238E27FC236}">
                <a16:creationId xmlns:a16="http://schemas.microsoft.com/office/drawing/2014/main" id="{3E9F7E46-F8E0-57FE-3048-BA569E9C9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5166000"/>
            <a:ext cx="28800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20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Classifications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852598" y="0"/>
            <a:ext cx="3339402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456773"/>
            <a:ext cx="8176905" cy="1591956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spc="-60" dirty="0">
                <a:latin typeface="Bierstadt" panose="020B0004020202020204" pitchFamily="34" charset="0"/>
              </a:rPr>
              <a:t>Heritage Parks &amp; Open Spaces: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Nature Parks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Cultural Spaces</a:t>
            </a:r>
            <a:endParaRPr lang="en-US" sz="2800" spc="-60" dirty="0">
              <a:latin typeface="Bierstadt" panose="020B0004020202020204" pitchFamily="34" charset="0"/>
            </a:endParaRPr>
          </a:p>
        </p:txBody>
      </p:sp>
      <p:pic>
        <p:nvPicPr>
          <p:cNvPr id="3" name="Picture 2" descr="A playground with a slide in the middle of a grassy field&#10;&#10;Description automatically generated">
            <a:extLst>
              <a:ext uri="{FF2B5EF4-FFF2-40B4-BE49-F238E27FC236}">
                <a16:creationId xmlns:a16="http://schemas.microsoft.com/office/drawing/2014/main" id="{E0667969-6D97-823B-5A1A-528C700EA1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0"/>
            <a:ext cx="2880000" cy="1692000"/>
          </a:xfrm>
          <a:prstGeom prst="rect">
            <a:avLst/>
          </a:prstGeom>
        </p:spPr>
      </p:pic>
      <p:pic>
        <p:nvPicPr>
          <p:cNvPr id="4" name="Picture 3" descr="Two people on a beach&#10;&#10;Description automatically generated">
            <a:extLst>
              <a:ext uri="{FF2B5EF4-FFF2-40B4-BE49-F238E27FC236}">
                <a16:creationId xmlns:a16="http://schemas.microsoft.com/office/drawing/2014/main" id="{A4CCFF4E-9F88-06B4-5506-749C819C7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1722000"/>
            <a:ext cx="2880000" cy="1692000"/>
          </a:xfrm>
          <a:prstGeom prst="rect">
            <a:avLst/>
          </a:prstGeom>
        </p:spPr>
      </p:pic>
      <p:pic>
        <p:nvPicPr>
          <p:cNvPr id="6" name="Picture 5" descr="A dirt path through a forest&#10;&#10;Description automatically generated">
            <a:extLst>
              <a:ext uri="{FF2B5EF4-FFF2-40B4-BE49-F238E27FC236}">
                <a16:creationId xmlns:a16="http://schemas.microsoft.com/office/drawing/2014/main" id="{7FCD59EC-3F6F-4206-8AB5-78ECF4F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3444000"/>
            <a:ext cx="2880000" cy="1692000"/>
          </a:xfrm>
          <a:prstGeom prst="rect">
            <a:avLst/>
          </a:prstGeom>
        </p:spPr>
      </p:pic>
      <p:pic>
        <p:nvPicPr>
          <p:cNvPr id="9" name="Picture 8" descr="A path with a sign on it&#10;&#10;Description automatically generated">
            <a:extLst>
              <a:ext uri="{FF2B5EF4-FFF2-40B4-BE49-F238E27FC236}">
                <a16:creationId xmlns:a16="http://schemas.microsoft.com/office/drawing/2014/main" id="{3E9F7E46-F8E0-57FE-3048-BA569E9C9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5166000"/>
            <a:ext cx="28800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Classifications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852598" y="0"/>
            <a:ext cx="3339402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456773"/>
            <a:ext cx="8176905" cy="2607619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spc="-60" dirty="0">
                <a:latin typeface="Bierstadt" panose="020B0004020202020204" pitchFamily="34" charset="0"/>
              </a:rPr>
              <a:t>Linear Parks &amp; Open Spaces:</a:t>
            </a: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Regional Trails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Community Trails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Nature Trails</a:t>
            </a:r>
            <a:endParaRPr lang="en-US" sz="2800" spc="-60" dirty="0">
              <a:latin typeface="Bierstadt" panose="020B0004020202020204" pitchFamily="34" charset="0"/>
            </a:endParaRPr>
          </a:p>
          <a:p>
            <a:pPr marL="452438" indent="-2873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Open Space Linkages</a:t>
            </a:r>
            <a:endParaRPr lang="en-US" sz="2800" spc="-60" dirty="0">
              <a:latin typeface="Bierstadt" panose="020B0004020202020204" pitchFamily="34" charset="0"/>
            </a:endParaRPr>
          </a:p>
        </p:txBody>
      </p:sp>
      <p:pic>
        <p:nvPicPr>
          <p:cNvPr id="3" name="Picture 2" descr="A playground with a slide in the middle of a grassy field&#10;&#10;Description automatically generated">
            <a:extLst>
              <a:ext uri="{FF2B5EF4-FFF2-40B4-BE49-F238E27FC236}">
                <a16:creationId xmlns:a16="http://schemas.microsoft.com/office/drawing/2014/main" id="{E0667969-6D97-823B-5A1A-528C700EA1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0"/>
            <a:ext cx="2880000" cy="1692000"/>
          </a:xfrm>
          <a:prstGeom prst="rect">
            <a:avLst/>
          </a:prstGeom>
        </p:spPr>
      </p:pic>
      <p:pic>
        <p:nvPicPr>
          <p:cNvPr id="4" name="Picture 3" descr="Two people on a beach&#10;&#10;Description automatically generated">
            <a:extLst>
              <a:ext uri="{FF2B5EF4-FFF2-40B4-BE49-F238E27FC236}">
                <a16:creationId xmlns:a16="http://schemas.microsoft.com/office/drawing/2014/main" id="{A4CCFF4E-9F88-06B4-5506-749C819C7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1722000"/>
            <a:ext cx="2880000" cy="1692000"/>
          </a:xfrm>
          <a:prstGeom prst="rect">
            <a:avLst/>
          </a:prstGeom>
        </p:spPr>
      </p:pic>
      <p:pic>
        <p:nvPicPr>
          <p:cNvPr id="6" name="Picture 5" descr="A dirt path through a forest&#10;&#10;Description automatically generated">
            <a:extLst>
              <a:ext uri="{FF2B5EF4-FFF2-40B4-BE49-F238E27FC236}">
                <a16:creationId xmlns:a16="http://schemas.microsoft.com/office/drawing/2014/main" id="{7FCD59EC-3F6F-4206-8AB5-78ECF4F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3444000"/>
            <a:ext cx="2880000" cy="1692000"/>
          </a:xfrm>
          <a:prstGeom prst="rect">
            <a:avLst/>
          </a:prstGeom>
        </p:spPr>
      </p:pic>
      <p:pic>
        <p:nvPicPr>
          <p:cNvPr id="9" name="Picture 8" descr="A path with a sign on it&#10;&#10;Description automatically generated">
            <a:extLst>
              <a:ext uri="{FF2B5EF4-FFF2-40B4-BE49-F238E27FC236}">
                <a16:creationId xmlns:a16="http://schemas.microsoft.com/office/drawing/2014/main" id="{3E9F7E46-F8E0-57FE-3048-BA569E9C9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423" y="5166000"/>
            <a:ext cx="288000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53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3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Standards &amp; Service Levels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301336"/>
            <a:ext cx="4752870" cy="556664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100" kern="1000" spc="-40" dirty="0">
                <a:solidFill>
                  <a:schemeClr val="bg1"/>
                </a:solidFill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050" kern="1000" spc="-40" dirty="0">
                <a:solidFill>
                  <a:schemeClr val="bg1"/>
                </a:solidFill>
                <a:latin typeface="Selawik" panose="020B0502040204020203" pitchFamily="34" charset="0"/>
              </a:rPr>
              <a:t>October 7, 2024</a:t>
            </a:r>
            <a:endParaRPr lang="en-CA" sz="1050" kern="1000" spc="-40" dirty="0">
              <a:solidFill>
                <a:schemeClr val="bg1"/>
              </a:solidFill>
              <a:latin typeface="Selawik" panose="020B0502040204020203" pitchFamily="34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949AAC71-503E-5DBB-8907-2EFB8FA98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3200"/>
            <a:ext cx="12192000" cy="610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74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Park Standards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55EDBC-07CE-E300-219B-E553F4872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89406"/>
              </p:ext>
            </p:extLst>
          </p:nvPr>
        </p:nvGraphicFramePr>
        <p:xfrm>
          <a:off x="424263" y="1222084"/>
          <a:ext cx="11312211" cy="475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179">
                  <a:extLst>
                    <a:ext uri="{9D8B030D-6E8A-4147-A177-3AD203B41FA5}">
                      <a16:colId xmlns:a16="http://schemas.microsoft.com/office/drawing/2014/main" val="203164268"/>
                    </a:ext>
                  </a:extLst>
                </a:gridCol>
                <a:gridCol w="4391129">
                  <a:extLst>
                    <a:ext uri="{9D8B030D-6E8A-4147-A177-3AD203B41FA5}">
                      <a16:colId xmlns:a16="http://schemas.microsoft.com/office/drawing/2014/main" val="284267913"/>
                    </a:ext>
                  </a:extLst>
                </a:gridCol>
                <a:gridCol w="4551903">
                  <a:extLst>
                    <a:ext uri="{9D8B030D-6E8A-4147-A177-3AD203B41FA5}">
                      <a16:colId xmlns:a16="http://schemas.microsoft.com/office/drawing/2014/main" val="301951017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Linear Park Class</a:t>
                      </a:r>
                      <a:endParaRPr lang="en-CA" sz="16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Functional Description</a:t>
                      </a:r>
                      <a:endParaRPr lang="en-CA" sz="16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Surfacing &amp; Recommended Features</a:t>
                      </a:r>
                      <a:endParaRPr lang="en-CA" sz="16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9761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600" dirty="0"/>
                        <a:t>Regional Trails</a:t>
                      </a:r>
                      <a:endParaRPr lang="en-CA" sz="16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Primary features of trails network. Provide connections between destinations in Town and with </a:t>
                      </a:r>
                      <a:r>
                        <a:rPr lang="en-US" sz="1600" dirty="0" err="1"/>
                        <a:t>neighbouring</a:t>
                      </a:r>
                      <a:r>
                        <a:rPr lang="en-US" sz="1600" dirty="0"/>
                        <a:t> municipalities.</a:t>
                      </a:r>
                      <a:endParaRPr lang="en-CA" sz="16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Usually paved or hard-surfaced to support higher levels of use. Benches at frequent regular intervals.</a:t>
                      </a:r>
                      <a:endParaRPr lang="en-CA" sz="16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9593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600" dirty="0"/>
                        <a:t>Community Trails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Secondary features providing connections within neighbourhoods and to Regional Trails.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Usually gravel, may be hard-surfaced in higher-traffic areas. Benches at regular intervals.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3324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600" dirty="0"/>
                        <a:t>Nature Trails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Features within Nature Parks and other natural areas to facilitate access. Designed to be minimally intrusive with low maintenance requirements.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Minimal surface treatment, generally limited to natural materials (e.g., wood chips). Benches in select locations.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7849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600" dirty="0"/>
                        <a:t>Pathways*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In-park connective features.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Surface treatment varies depending on park size, location, and anticipated levels of traffic.</a:t>
                      </a:r>
                      <a:endParaRPr lang="en-CA" sz="16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612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600" dirty="0"/>
                        <a:t>Open Space Linkages</a:t>
                      </a:r>
                      <a:endParaRPr lang="en-CA" sz="16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Naturalized corridors for wildlife movement.</a:t>
                      </a:r>
                      <a:endParaRPr lang="en-CA" sz="16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Generally left in a naturalized state, with little to no human interference.</a:t>
                      </a:r>
                      <a:endParaRPr lang="en-CA" sz="16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0542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2DD24EB-0544-B34E-58AC-495E7E83C846}"/>
              </a:ext>
            </a:extLst>
          </p:cNvPr>
          <p:cNvSpPr txBox="1"/>
          <p:nvPr/>
        </p:nvSpPr>
        <p:spPr>
          <a:xfrm>
            <a:off x="6018963" y="6054333"/>
            <a:ext cx="5789526" cy="433553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pPr algn="r"/>
            <a:r>
              <a:rPr lang="en-US" sz="1400" kern="1000" spc="-20" dirty="0">
                <a:latin typeface="Bierstadt" panose="020B0004020202020204" pitchFamily="34" charset="0"/>
              </a:rPr>
              <a:t>*In-park feature: not considered to be a separate class of parks.</a:t>
            </a:r>
          </a:p>
        </p:txBody>
      </p:sp>
    </p:spTree>
    <p:extLst>
      <p:ext uri="{BB962C8B-B14F-4D97-AF65-F5344CB8AC3E}">
        <p14:creationId xmlns:p14="http://schemas.microsoft.com/office/powerpoint/2010/main" val="774363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Provision of Features &amp; Facilities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55EDBC-07CE-E300-219B-E553F4872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310294"/>
              </p:ext>
            </p:extLst>
          </p:nvPr>
        </p:nvGraphicFramePr>
        <p:xfrm>
          <a:off x="424263" y="1523532"/>
          <a:ext cx="11312211" cy="351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062">
                  <a:extLst>
                    <a:ext uri="{9D8B030D-6E8A-4147-A177-3AD203B41FA5}">
                      <a16:colId xmlns:a16="http://schemas.microsoft.com/office/drawing/2014/main" val="203164268"/>
                    </a:ext>
                  </a:extLst>
                </a:gridCol>
                <a:gridCol w="4049486">
                  <a:extLst>
                    <a:ext uri="{9D8B030D-6E8A-4147-A177-3AD203B41FA5}">
                      <a16:colId xmlns:a16="http://schemas.microsoft.com/office/drawing/2014/main" val="284267913"/>
                    </a:ext>
                  </a:extLst>
                </a:gridCol>
                <a:gridCol w="3878663">
                  <a:extLst>
                    <a:ext uri="{9D8B030D-6E8A-4147-A177-3AD203B41FA5}">
                      <a16:colId xmlns:a16="http://schemas.microsoft.com/office/drawing/2014/main" val="301951017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Feature / Facility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Target Provision Rate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Current Provision Rate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9761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Playgrounds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playground / 180 children*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playground / 177.4 children*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9593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Spray Pads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spray pad / 750 children*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spray pad / 745.0 children*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3324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Soccer Fields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field equivalent / 2,500 ppl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field equivalent / 2,603.1 ppl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7849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Baseball Diamonds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diamond / 2,800–3,250 ppl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diamond / 3,076.4 ppl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612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Tennis / Pickleball Courts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court / 1,800–2,000 ppl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court / 1,880 ppl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40502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Basketball &amp; Multi-Use Courts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basketball net / 200 youth**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 basketball net / 188.5 youth**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0542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2DD24EB-0544-B34E-58AC-495E7E83C846}"/>
              </a:ext>
            </a:extLst>
          </p:cNvPr>
          <p:cNvSpPr txBox="1"/>
          <p:nvPr/>
        </p:nvSpPr>
        <p:spPr>
          <a:xfrm>
            <a:off x="5998866" y="5185744"/>
            <a:ext cx="5789526" cy="648997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pPr algn="r"/>
            <a:r>
              <a:rPr lang="en-US" sz="1400" kern="1000" spc="-20" dirty="0">
                <a:latin typeface="Bierstadt" panose="020B0004020202020204" pitchFamily="34" charset="0"/>
              </a:rPr>
              <a:t>*“Children” refers to people between 0 and 12 years old.</a:t>
            </a:r>
          </a:p>
          <a:p>
            <a:pPr algn="r"/>
            <a:r>
              <a:rPr lang="en-US" sz="1400" kern="1000" spc="-20" dirty="0">
                <a:latin typeface="Bierstadt" panose="020B0004020202020204" pitchFamily="34" charset="0"/>
              </a:rPr>
              <a:t>**“Youth” refers to people between the ages of 10 and 19.</a:t>
            </a:r>
          </a:p>
        </p:txBody>
      </p:sp>
    </p:spTree>
    <p:extLst>
      <p:ext uri="{BB962C8B-B14F-4D97-AF65-F5344CB8AC3E}">
        <p14:creationId xmlns:p14="http://schemas.microsoft.com/office/powerpoint/2010/main" val="2710402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seball field with a blue sky&#10;&#10;Description automatically generated">
            <a:extLst>
              <a:ext uri="{FF2B5EF4-FFF2-40B4-BE49-F238E27FC236}">
                <a16:creationId xmlns:a16="http://schemas.microsoft.com/office/drawing/2014/main" id="{49AE886B-0283-AA63-13BD-04CDE2F696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3890" y="0"/>
            <a:ext cx="3668110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In-Park Facilities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318449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644344" cy="3931058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Destination features</a:t>
            </a:r>
            <a:r>
              <a:rPr lang="en-US" sz="2400" spc="-60" dirty="0">
                <a:latin typeface="Bierstadt" panose="020B0004020202020204" pitchFamily="34" charset="0"/>
              </a:rPr>
              <a:t> — High-profile facilities &amp; features constructed &amp; maintained to highest standards (e.g., illuminated sports fields, illuminated outdoor courts).</a:t>
            </a:r>
          </a:p>
          <a:p>
            <a:pPr marL="288000" indent="-2880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Primary active features</a:t>
            </a:r>
            <a:r>
              <a:rPr lang="en-US" sz="2400" spc="-60" dirty="0">
                <a:latin typeface="Bierstadt" panose="020B0004020202020204" pitchFamily="34" charset="0"/>
              </a:rPr>
              <a:t> — Accommodate moderate to large numbers of users &amp; motivate large number of visits (e.g., “Class B” sports fields &amp; courts, water play areas).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Secondary active features</a:t>
            </a:r>
            <a:r>
              <a:rPr lang="en-US" sz="2400" spc="-60" dirty="0">
                <a:latin typeface="Bierstadt" panose="020B0004020202020204" pitchFamily="34" charset="0"/>
              </a:rPr>
              <a:t> — Accommodate low to moderate numbers of users, generally serve as supporting features.</a:t>
            </a:r>
          </a:p>
        </p:txBody>
      </p:sp>
    </p:spTree>
    <p:extLst>
      <p:ext uri="{BB962C8B-B14F-4D97-AF65-F5344CB8AC3E}">
        <p14:creationId xmlns:p14="http://schemas.microsoft.com/office/powerpoint/2010/main" val="170018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rk with a picnic area&#10;&#10;Description automatically generated">
            <a:extLst>
              <a:ext uri="{FF2B5EF4-FFF2-40B4-BE49-F238E27FC236}">
                <a16:creationId xmlns:a16="http://schemas.microsoft.com/office/drawing/2014/main" id="{901DC525-4D24-4CA0-38C1-A37CE73527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5724" y="0"/>
            <a:ext cx="3836276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In-Park Facilities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139774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7644344" cy="2961562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Primary passive features</a:t>
            </a:r>
            <a:r>
              <a:rPr lang="en-US" sz="2400" spc="-60" dirty="0">
                <a:latin typeface="Bierstadt" panose="020B0004020202020204" pitchFamily="34" charset="0"/>
              </a:rPr>
              <a:t> — Features that attract moderate to large numbers of visitors (e.g. off-leash dog areas, natural areas, large pavilions).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spc="-60" dirty="0">
                <a:solidFill>
                  <a:srgbClr val="146455"/>
                </a:solidFill>
                <a:latin typeface="Bierstadt" panose="020B0004020202020204" pitchFamily="34" charset="0"/>
              </a:rPr>
              <a:t>Secondary passive features</a:t>
            </a:r>
            <a:r>
              <a:rPr lang="en-US" sz="2400" spc="-60" dirty="0">
                <a:latin typeface="Bierstadt" panose="020B0004020202020204" pitchFamily="34" charset="0"/>
              </a:rPr>
              <a:t> — Features generally intended to support other in-park activities; features that users appreciate, but that do not usually attract a large number of visitors on their own.</a:t>
            </a:r>
          </a:p>
        </p:txBody>
      </p:sp>
    </p:spTree>
    <p:extLst>
      <p:ext uri="{BB962C8B-B14F-4D97-AF65-F5344CB8AC3E}">
        <p14:creationId xmlns:p14="http://schemas.microsoft.com/office/powerpoint/2010/main" val="1858434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In-Park Facility Standards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55EDBC-07CE-E300-219B-E553F4872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887083"/>
              </p:ext>
            </p:extLst>
          </p:nvPr>
        </p:nvGraphicFramePr>
        <p:xfrm>
          <a:off x="424263" y="1272324"/>
          <a:ext cx="11312211" cy="438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179">
                  <a:extLst>
                    <a:ext uri="{9D8B030D-6E8A-4147-A177-3AD203B41FA5}">
                      <a16:colId xmlns:a16="http://schemas.microsoft.com/office/drawing/2014/main" val="203164268"/>
                    </a:ext>
                  </a:extLst>
                </a:gridCol>
                <a:gridCol w="4391129">
                  <a:extLst>
                    <a:ext uri="{9D8B030D-6E8A-4147-A177-3AD203B41FA5}">
                      <a16:colId xmlns:a16="http://schemas.microsoft.com/office/drawing/2014/main" val="284267913"/>
                    </a:ext>
                  </a:extLst>
                </a:gridCol>
                <a:gridCol w="4551903">
                  <a:extLst>
                    <a:ext uri="{9D8B030D-6E8A-4147-A177-3AD203B41FA5}">
                      <a16:colId xmlns:a16="http://schemas.microsoft.com/office/drawing/2014/main" val="301951017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Park Class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Basic Facility Requirements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Support Features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9761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Destination Park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 least one destination feature.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Washrooms (permanent), parking lot, waste receptacles, bleachers / spectator seating, snack bar / concession stand.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9593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Community Park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 least one primary active feature and multiple primary passive features.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Washrooms (permanent or temporary), pavilions or shade structures, benches, waste receptacles, parking lot.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3324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Neighbourhood Park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 least one primary active feature or one primary passive feature plus one secondary active feature.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Washrooms (temporary), shade structures, benches, waste receptacles.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7849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Village Green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 least one primary passive feature.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Shade structures, benches, waste receptacles.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05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368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In-Park Facility Standards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55EDBC-07CE-E300-219B-E553F4872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846733"/>
              </p:ext>
            </p:extLst>
          </p:nvPr>
        </p:nvGraphicFramePr>
        <p:xfrm>
          <a:off x="424263" y="1272324"/>
          <a:ext cx="11312211" cy="48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985">
                  <a:extLst>
                    <a:ext uri="{9D8B030D-6E8A-4147-A177-3AD203B41FA5}">
                      <a16:colId xmlns:a16="http://schemas.microsoft.com/office/drawing/2014/main" val="203164268"/>
                    </a:ext>
                  </a:extLst>
                </a:gridCol>
                <a:gridCol w="3727939">
                  <a:extLst>
                    <a:ext uri="{9D8B030D-6E8A-4147-A177-3AD203B41FA5}">
                      <a16:colId xmlns:a16="http://schemas.microsoft.com/office/drawing/2014/main" val="284267913"/>
                    </a:ext>
                  </a:extLst>
                </a:gridCol>
                <a:gridCol w="5255287">
                  <a:extLst>
                    <a:ext uri="{9D8B030D-6E8A-4147-A177-3AD203B41FA5}">
                      <a16:colId xmlns:a16="http://schemas.microsoft.com/office/drawing/2014/main" val="301951017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Park Class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Basic Facility Requirements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Support Features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9761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Anchor Waterfront Park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Based on park’s specific focus, as defined in Waterfront Strategy.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Washrooms (permanent or temporary), parking lot, waste receptacles, snack bar / concession stand.</a:t>
                      </a:r>
                      <a:endParaRPr lang="en-CA" sz="1800" dirty="0"/>
                    </a:p>
                  </a:txBody>
                  <a:tcPr marT="108000" marB="108000"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9593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Urban Waterfront Park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least one primary passive feature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Washrooms (temporary), waste receptacles.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3324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Waterfront Park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 only secondary passive features.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Waste receptacles.</a:t>
                      </a:r>
                      <a:endParaRPr lang="en-CA" sz="1800" dirty="0"/>
                    </a:p>
                  </a:txBody>
                  <a:tcPr marT="108000" marB="108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7849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Waterfront Window</a:t>
                      </a:r>
                      <a:endParaRPr lang="en-CA" sz="1800" dirty="0"/>
                    </a:p>
                  </a:txBody>
                  <a:tcPr marT="108000" marB="144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Boat launch (optional).</a:t>
                      </a:r>
                      <a:endParaRPr lang="en-CA" sz="1800" dirty="0"/>
                    </a:p>
                  </a:txBody>
                  <a:tcPr marT="108000" marB="144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Minimal.</a:t>
                      </a:r>
                      <a:endParaRPr lang="en-CA" sz="1800" dirty="0"/>
                    </a:p>
                  </a:txBody>
                  <a:tcPr marT="108000" marB="144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0542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Nature Park</a:t>
                      </a:r>
                      <a:endParaRPr lang="en-CA" sz="1800" dirty="0"/>
                    </a:p>
                  </a:txBody>
                  <a:tcPr marT="108000" marB="108000"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Natural area (defining feature).</a:t>
                      </a:r>
                      <a:endParaRPr lang="en-CA" sz="1800" dirty="0"/>
                    </a:p>
                  </a:txBody>
                  <a:tcPr marT="108000" marB="108000"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Interpretative signage, waste receptacles, benches.</a:t>
                      </a:r>
                      <a:endParaRPr lang="en-CA" sz="1800" dirty="0"/>
                    </a:p>
                  </a:txBody>
                  <a:tcPr marT="108000" marB="108000"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3677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Cultural Space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Historic site or other feature of cultural heritage value (defining feature).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Commemorative plaques, interpretative signage, benches, waste receptacles.</a:t>
                      </a:r>
                      <a:endParaRPr lang="en-CA" sz="1800" dirty="0"/>
                    </a:p>
                  </a:txBody>
                  <a:tcPr marT="108000" marB="180000"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174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696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2C6C-ED92-20B8-DC4C-61298E07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913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Gap Analysis</a:t>
            </a: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A2C704-DD86-8D8E-6DAB-66A324C02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637" y="60288"/>
            <a:ext cx="10598727" cy="668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44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2C6C-ED92-20B8-DC4C-61298E07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913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Gap Analysis</a:t>
            </a: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BD1EFF-F01F-3BA4-0796-597DFD8B44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06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2C6C-ED92-20B8-DC4C-61298E07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913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Gap Analysis</a:t>
            </a: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35EC41-EB88-84AC-9410-F42933DEF8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21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2C6C-ED92-20B8-DC4C-61298E073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913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Gap Analysis</a:t>
            </a: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3EE53E-496D-94F6-E0A6-4C692D17B6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31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sketball court with a hoop and a playground&#10;&#10;Description automatically generated">
            <a:extLst>
              <a:ext uri="{FF2B5EF4-FFF2-40B4-BE49-F238E27FC236}">
                <a16:creationId xmlns:a16="http://schemas.microsoft.com/office/drawing/2014/main" id="{5823BFAD-5485-2704-FFFB-429C8F592C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2197" y="0"/>
            <a:ext cx="2709803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Facility Recommendations (to 2031)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9313233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557254"/>
            <a:ext cx="8046277" cy="4131113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1 junior playground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2 senior playgrounds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1 Class B/C junior/intermediate soccer field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2 Class B/C senior soccer fields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1 Class B baseball diamond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3 non-Class A tennis court equivalents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1 pickleball court equivalent</a:t>
            </a:r>
          </a:p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spc="-60" dirty="0">
                <a:latin typeface="Bierstadt" panose="020B0004020202020204" pitchFamily="34" charset="0"/>
              </a:rPr>
              <a:t>2 basketball nets (approx. 400 m</a:t>
            </a:r>
            <a:r>
              <a:rPr lang="en-US" sz="2800" spc="-60" baseline="30000" dirty="0">
                <a:latin typeface="Bierstadt" panose="020B0004020202020204" pitchFamily="34" charset="0"/>
              </a:rPr>
              <a:t>2</a:t>
            </a:r>
            <a:r>
              <a:rPr lang="en-US" sz="2800" spc="-60" dirty="0">
                <a:latin typeface="Bierstadt" panose="020B0004020202020204" pitchFamily="34" charset="0"/>
              </a:rPr>
              <a:t> of court space)</a:t>
            </a:r>
          </a:p>
        </p:txBody>
      </p:sp>
    </p:spTree>
    <p:extLst>
      <p:ext uri="{BB962C8B-B14F-4D97-AF65-F5344CB8AC3E}">
        <p14:creationId xmlns:p14="http://schemas.microsoft.com/office/powerpoint/2010/main" val="31809340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Population Projections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32B2761-FBA1-6AB0-0AB9-42A447C3F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980967"/>
              </p:ext>
            </p:extLst>
          </p:nvPr>
        </p:nvGraphicFramePr>
        <p:xfrm>
          <a:off x="424263" y="1453194"/>
          <a:ext cx="11312211" cy="404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823">
                  <a:extLst>
                    <a:ext uri="{9D8B030D-6E8A-4147-A177-3AD203B41FA5}">
                      <a16:colId xmlns:a16="http://schemas.microsoft.com/office/drawing/2014/main" val="203164268"/>
                    </a:ext>
                  </a:extLst>
                </a:gridCol>
                <a:gridCol w="2150347">
                  <a:extLst>
                    <a:ext uri="{9D8B030D-6E8A-4147-A177-3AD203B41FA5}">
                      <a16:colId xmlns:a16="http://schemas.microsoft.com/office/drawing/2014/main" val="284267913"/>
                    </a:ext>
                  </a:extLst>
                </a:gridCol>
                <a:gridCol w="2150347">
                  <a:extLst>
                    <a:ext uri="{9D8B030D-6E8A-4147-A177-3AD203B41FA5}">
                      <a16:colId xmlns:a16="http://schemas.microsoft.com/office/drawing/2014/main" val="2859873802"/>
                    </a:ext>
                  </a:extLst>
                </a:gridCol>
                <a:gridCol w="2150347">
                  <a:extLst>
                    <a:ext uri="{9D8B030D-6E8A-4147-A177-3AD203B41FA5}">
                      <a16:colId xmlns:a16="http://schemas.microsoft.com/office/drawing/2014/main" val="3134446899"/>
                    </a:ext>
                  </a:extLst>
                </a:gridCol>
                <a:gridCol w="2150347">
                  <a:extLst>
                    <a:ext uri="{9D8B030D-6E8A-4147-A177-3AD203B41FA5}">
                      <a16:colId xmlns:a16="http://schemas.microsoft.com/office/drawing/2014/main" val="301951017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Urban Area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2021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2031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2041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2051</a:t>
                      </a:r>
                      <a:endParaRPr lang="en-CA" sz="18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9761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Fort Erie</a:t>
                      </a:r>
                      <a:endParaRPr lang="en-CA" sz="1800" dirty="0"/>
                    </a:p>
                  </a:txBody>
                  <a:tcPr marT="108000" marB="108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15,985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18,601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21,541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26,175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9593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Crystal Beach</a:t>
                      </a:r>
                      <a:endParaRPr lang="en-CA" sz="1800" dirty="0"/>
                    </a:p>
                  </a:txBody>
                  <a:tcPr marT="108000" marB="108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3,765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4,260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4,817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5,695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13324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Ridgeway–Thunder Bay</a:t>
                      </a:r>
                      <a:endParaRPr lang="en-CA" sz="1800" dirty="0"/>
                    </a:p>
                  </a:txBody>
                  <a:tcPr marT="108000" marB="108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5,355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5,680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6,046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6,622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7849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Stevensville</a:t>
                      </a:r>
                      <a:endParaRPr lang="en-CA" sz="1800" dirty="0"/>
                    </a:p>
                  </a:txBody>
                  <a:tcPr marT="108000" marB="108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1,470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1,534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1,605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1,718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23989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Douglastown</a:t>
                      </a:r>
                      <a:endParaRPr lang="en-CA" sz="1800" dirty="0"/>
                    </a:p>
                  </a:txBody>
                  <a:tcPr marT="108000" marB="108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1,400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1,585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1,793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2,120</a:t>
                      </a:r>
                      <a:endParaRPr lang="en-CA" sz="1800" dirty="0"/>
                    </a:p>
                  </a:txBody>
                  <a:tcPr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87122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dirty="0"/>
                        <a:t>Rural Area</a:t>
                      </a:r>
                      <a:endParaRPr lang="en-CA" sz="1800" dirty="0"/>
                    </a:p>
                  </a:txBody>
                  <a:tcPr marT="108000" marB="144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4,925</a:t>
                      </a:r>
                      <a:endParaRPr lang="en-CA" sz="1800" dirty="0"/>
                    </a:p>
                  </a:txBody>
                  <a:tcPr marT="108000" marB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5,177</a:t>
                      </a:r>
                      <a:endParaRPr lang="en-CA" sz="1800" dirty="0"/>
                    </a:p>
                  </a:txBody>
                  <a:tcPr marT="108000" marB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5,442</a:t>
                      </a:r>
                      <a:endParaRPr lang="en-CA" sz="1800" dirty="0"/>
                    </a:p>
                  </a:txBody>
                  <a:tcPr marT="108000" marB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5,720</a:t>
                      </a:r>
                      <a:endParaRPr lang="en-CA" sz="1800" dirty="0"/>
                    </a:p>
                  </a:txBody>
                  <a:tcPr marT="108000" marB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0542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1800" b="1" dirty="0"/>
                        <a:t>Total, Town of Fort Erie</a:t>
                      </a:r>
                      <a:endParaRPr lang="en-CA" sz="1800" b="1" dirty="0"/>
                    </a:p>
                  </a:txBody>
                  <a:tcPr marT="108000" marB="18000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32,900</a:t>
                      </a:r>
                      <a:endParaRPr lang="en-CA" sz="1800" b="1" dirty="0"/>
                    </a:p>
                  </a:txBody>
                  <a:tcPr marT="10800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36,837</a:t>
                      </a:r>
                      <a:endParaRPr lang="en-CA" sz="1800" b="1" dirty="0"/>
                    </a:p>
                  </a:txBody>
                  <a:tcPr marT="10800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41,244</a:t>
                      </a:r>
                      <a:endParaRPr lang="en-CA" sz="1800" b="1" dirty="0"/>
                    </a:p>
                  </a:txBody>
                  <a:tcPr marT="10800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48,050</a:t>
                      </a:r>
                      <a:endParaRPr lang="en-CA" sz="1800" b="1" dirty="0"/>
                    </a:p>
                  </a:txBody>
                  <a:tcPr marT="10800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8A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174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259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nic table in a park&#10;&#10;Description automatically generated">
            <a:extLst>
              <a:ext uri="{FF2B5EF4-FFF2-40B4-BE49-F238E27FC236}">
                <a16:creationId xmlns:a16="http://schemas.microsoft.com/office/drawing/2014/main" id="{8D2BB721-3346-C77A-396B-931BECC362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056" y="0"/>
            <a:ext cx="3499944" cy="686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Projected Parkland Needs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70485E-D34C-F664-78DF-8E65B3474437}"/>
              </a:ext>
            </a:extLst>
          </p:cNvPr>
          <p:cNvSpPr/>
          <p:nvPr/>
        </p:nvSpPr>
        <p:spPr>
          <a:xfrm>
            <a:off x="8509368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7EDCE01-B043-5B0C-4E4F-DE9FB364A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876169"/>
              </p:ext>
            </p:extLst>
          </p:nvPr>
        </p:nvGraphicFramePr>
        <p:xfrm>
          <a:off x="775956" y="1895318"/>
          <a:ext cx="6880888" cy="302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462">
                  <a:extLst>
                    <a:ext uri="{9D8B030D-6E8A-4147-A177-3AD203B41FA5}">
                      <a16:colId xmlns:a16="http://schemas.microsoft.com/office/drawing/2014/main" val="203164268"/>
                    </a:ext>
                  </a:extLst>
                </a:gridCol>
                <a:gridCol w="2582426">
                  <a:extLst>
                    <a:ext uri="{9D8B030D-6E8A-4147-A177-3AD203B41FA5}">
                      <a16:colId xmlns:a16="http://schemas.microsoft.com/office/drawing/2014/main" val="301951017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Bierstadt" panose="020B0004020202020204" pitchFamily="34" charset="0"/>
                        </a:rPr>
                        <a:t>to 2031:</a:t>
                      </a:r>
                      <a:endParaRPr lang="en-CA" sz="24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B="180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CA" sz="2400" dirty="0">
                        <a:solidFill>
                          <a:schemeClr val="tx1"/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R="18000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97619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2400" dirty="0"/>
                        <a:t>Town-wide Parks</a:t>
                      </a:r>
                      <a:endParaRPr lang="en-CA" sz="2400" dirty="0"/>
                    </a:p>
                  </a:txBody>
                  <a:tcPr marL="180000" marT="108000" marB="108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3.014 ha</a:t>
                      </a:r>
                      <a:endParaRPr lang="en-CA" sz="2400" dirty="0"/>
                    </a:p>
                  </a:txBody>
                  <a:tcPr marR="180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95938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2400" dirty="0"/>
                        <a:t>Community-level Parks</a:t>
                      </a:r>
                      <a:endParaRPr lang="en-CA" sz="2400" dirty="0"/>
                    </a:p>
                  </a:txBody>
                  <a:tcPr marL="180000" marT="108000" marB="108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7.248 ha</a:t>
                      </a:r>
                      <a:endParaRPr lang="en-CA" sz="2400" dirty="0"/>
                    </a:p>
                  </a:txBody>
                  <a:tcPr marR="180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133248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2400" dirty="0"/>
                        <a:t>Neighbourhood-level Parks</a:t>
                      </a:r>
                      <a:endParaRPr lang="en-CA" sz="2400" dirty="0"/>
                    </a:p>
                  </a:txBody>
                  <a:tcPr marL="180000" marT="108000" marB="144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4.605 ha</a:t>
                      </a:r>
                      <a:endParaRPr lang="en-CA" sz="2400" dirty="0"/>
                    </a:p>
                  </a:txBody>
                  <a:tcPr marR="180000" marT="108000" marB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70542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r>
                        <a:rPr lang="en-US" sz="2400" b="1" dirty="0"/>
                        <a:t>Total, Town of Fort Erie</a:t>
                      </a:r>
                      <a:endParaRPr lang="en-CA" sz="2400" b="1" dirty="0"/>
                    </a:p>
                  </a:txBody>
                  <a:tcPr marL="180000" marT="108000" marB="180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29.735 ha</a:t>
                      </a:r>
                      <a:endParaRPr lang="en-CA" sz="2400" b="1" dirty="0"/>
                    </a:p>
                  </a:txBody>
                  <a:tcPr marR="180000" marT="108000" marB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174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96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Overall Strategy for Dedication / Cash in Lieu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4000" y="1296000"/>
            <a:ext cx="11392378" cy="4592778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In general:</a:t>
            </a:r>
          </a:p>
          <a:p>
            <a:pPr marL="712788" lvl="1" indent="-255588">
              <a:spcAft>
                <a:spcPts val="300"/>
              </a:spcAft>
              <a:buFont typeface="Arial" panose="020B0604020202020204" pitchFamily="34" charset="0"/>
              <a:buChar char="◦"/>
            </a:pPr>
            <a:r>
              <a:rPr lang="en-US" sz="2400" spc="-60" dirty="0">
                <a:latin typeface="Bierstadt" panose="020B0004020202020204" pitchFamily="34" charset="0"/>
              </a:rPr>
              <a:t>require parkland dedication when opportunity to acquire land for Town-wide park class (e.g., Nature Park, Cultural Space) presents itself;</a:t>
            </a:r>
          </a:p>
          <a:p>
            <a:pPr marL="712788" lvl="1" indent="-255588">
              <a:spcAft>
                <a:spcPts val="600"/>
              </a:spcAft>
              <a:buFont typeface="Arial" panose="020B0604020202020204" pitchFamily="34" charset="0"/>
              <a:buChar char="◦"/>
            </a:pPr>
            <a:r>
              <a:rPr lang="en-US" sz="2400" spc="-60" dirty="0">
                <a:latin typeface="Bierstadt" panose="020B0004020202020204" pitchFamily="34" charset="0"/>
              </a:rPr>
              <a:t>require payment of cash in lieu for proposed development without a residential component.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solidFill>
                  <a:srgbClr val="146455"/>
                </a:solidFill>
                <a:latin typeface="Bierstadt" panose="020B0004020202020204" pitchFamily="34" charset="0"/>
              </a:rPr>
              <a:t>Fort Erie, Crystal Beach, Ridgeway–Thunder Bay</a:t>
            </a:r>
            <a:r>
              <a:rPr lang="en-US" sz="2400" spc="-60" dirty="0">
                <a:latin typeface="Bierstadt" panose="020B0004020202020204" pitchFamily="34" charset="0"/>
              </a:rPr>
              <a:t> — Require parkland dedication when opportunity to address identified area of need or when opportunity to acquire land along/near waterfront arises.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solidFill>
                  <a:srgbClr val="146455"/>
                </a:solidFill>
                <a:latin typeface="Bierstadt" panose="020B0004020202020204" pitchFamily="34" charset="0"/>
              </a:rPr>
              <a:t>Stevensville</a:t>
            </a:r>
            <a:r>
              <a:rPr lang="en-US" sz="2400" spc="-60" dirty="0">
                <a:latin typeface="Bierstadt" panose="020B0004020202020204" pitchFamily="34" charset="0"/>
              </a:rPr>
              <a:t> — Prioritize collection of cash in lieu of parkland dedication.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solidFill>
                  <a:srgbClr val="146455"/>
                </a:solidFill>
                <a:latin typeface="Bierstadt" panose="020B0004020202020204" pitchFamily="34" charset="0"/>
              </a:rPr>
              <a:t>Douglastown</a:t>
            </a:r>
            <a:r>
              <a:rPr lang="en-US" sz="2400" spc="-60" dirty="0">
                <a:latin typeface="Bierstadt" panose="020B0004020202020204" pitchFamily="34" charset="0"/>
              </a:rPr>
              <a:t> — Prioritize collection of cash in lieu, unless opportunity to address need for Community Park or opportunity to acquire land near/along waterfront arises.</a:t>
            </a:r>
          </a:p>
        </p:txBody>
      </p:sp>
    </p:spTree>
    <p:extLst>
      <p:ext uri="{BB962C8B-B14F-4D97-AF65-F5344CB8AC3E}">
        <p14:creationId xmlns:p14="http://schemas.microsoft.com/office/powerpoint/2010/main" val="1980516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DAE8-1160-4910-94CC-63FEFF0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 lIns="360000" tIns="396000" rIns="72000" bIns="72000" anchor="t" anchorCtr="0">
            <a:normAutofit/>
          </a:bodyPr>
          <a:lstStyle/>
          <a:p>
            <a:r>
              <a:rPr lang="en-US" sz="4000" spc="-120" dirty="0">
                <a:ln w="6350">
                  <a:solidFill>
                    <a:srgbClr val="008AB0"/>
                  </a:solidFill>
                </a:ln>
                <a:solidFill>
                  <a:srgbClr val="00436C"/>
                </a:solidFill>
                <a:latin typeface="Selawik Semibold" panose="020B0702040204020203" pitchFamily="34" charset="0"/>
              </a:rPr>
              <a:t>Conclusion</a:t>
            </a:r>
            <a:endParaRPr lang="en-CA" sz="4000" spc="-120" dirty="0">
              <a:ln w="6350">
                <a:solidFill>
                  <a:srgbClr val="008AB0"/>
                </a:solidFill>
              </a:ln>
              <a:solidFill>
                <a:srgbClr val="00436C"/>
              </a:solidFill>
              <a:latin typeface="Selawik Semibold" panose="020B0702040204020203" pitchFamily="34" charset="0"/>
            </a:endParaRPr>
          </a:p>
        </p:txBody>
      </p:sp>
      <p:pic>
        <p:nvPicPr>
          <p:cNvPr id="4" name="Picture 3" descr="A grassy field with trees and a blue sky&#10;&#10;Description automatically generated">
            <a:extLst>
              <a:ext uri="{FF2B5EF4-FFF2-40B4-BE49-F238E27FC236}">
                <a16:creationId xmlns:a16="http://schemas.microsoft.com/office/drawing/2014/main" id="{00FB3E78-65E7-94E2-B376-86270EC74D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0"/>
          <a:stretch/>
        </p:blipFill>
        <p:spPr>
          <a:xfrm>
            <a:off x="8240110" y="0"/>
            <a:ext cx="3951890" cy="6865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FF9022-AD21-4643-BA18-9D799DA855A1}"/>
              </a:ext>
            </a:extLst>
          </p:cNvPr>
          <p:cNvSpPr/>
          <p:nvPr/>
        </p:nvSpPr>
        <p:spPr>
          <a:xfrm>
            <a:off x="8107437" y="0"/>
            <a:ext cx="252000" cy="6865200"/>
          </a:xfrm>
          <a:prstGeom prst="rect">
            <a:avLst/>
          </a:prstGeom>
          <a:solidFill>
            <a:srgbClr val="008A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2B1234-E2D0-43D3-C1D8-31184F84900C}"/>
              </a:ext>
            </a:extLst>
          </p:cNvPr>
          <p:cNvSpPr txBox="1"/>
          <p:nvPr/>
        </p:nvSpPr>
        <p:spPr>
          <a:xfrm>
            <a:off x="0" y="6239781"/>
            <a:ext cx="4752870" cy="618219"/>
          </a:xfrm>
          <a:prstGeom prst="rect">
            <a:avLst/>
          </a:prstGeom>
          <a:noFill/>
        </p:spPr>
        <p:txBody>
          <a:bodyPr wrap="square" lIns="216000" tIns="72000" rIns="180000" bIns="144000" rtlCol="0" anchor="b" anchorCtr="0">
            <a:spAutoFit/>
          </a:bodyPr>
          <a:lstStyle/>
          <a:p>
            <a:r>
              <a:rPr lang="en-US" sz="1400" kern="1000" spc="-40" dirty="0">
                <a:latin typeface="Selawik" panose="020B0502040204020203" pitchFamily="34" charset="0"/>
              </a:rPr>
              <a:t>Fort Erie Parks &amp; Open Space Master Plan</a:t>
            </a:r>
          </a:p>
          <a:p>
            <a:r>
              <a:rPr lang="en-US" sz="1200" kern="1000" spc="-40" dirty="0">
                <a:latin typeface="Selawik" panose="020B0502040204020203" pitchFamily="34" charset="0"/>
              </a:rPr>
              <a:t>October 7, 2024</a:t>
            </a:r>
            <a:endParaRPr lang="en-CA" sz="1200" kern="1000" spc="-40" dirty="0">
              <a:latin typeface="Selawik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025A7-6186-2878-CE14-E74F5FA79D3A}"/>
              </a:ext>
            </a:extLst>
          </p:cNvPr>
          <p:cNvSpPr txBox="1"/>
          <p:nvPr/>
        </p:nvSpPr>
        <p:spPr>
          <a:xfrm>
            <a:off x="323999" y="1175424"/>
            <a:ext cx="7624247" cy="4885165"/>
          </a:xfrm>
          <a:prstGeom prst="rect">
            <a:avLst/>
          </a:prstGeom>
          <a:noFill/>
        </p:spPr>
        <p:txBody>
          <a:bodyPr wrap="square" lIns="180000" tIns="72000" rIns="72000" bIns="72000" rtlCol="0">
            <a:spAutoFit/>
          </a:bodyPr>
          <a:lstStyle/>
          <a:p>
            <a:pPr marL="288000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New Master Plan builds on successes of previous (2006) Master Plan to provide recommendations for a park system that is sustainable, well maintained &amp; equitably distributed.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Recommended classification system recognizes diversity of Town’s parks &amp; open spaces.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Current overall park provision rate is 4.32 ha / 1,000 ppl (with some variation across the Town): strive to maintain current rate across entire Town.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Maintain current provision rates for recreation facilities.</a:t>
            </a:r>
          </a:p>
          <a:p>
            <a:pPr marL="288000" lvl="1" indent="-288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spc="-60" dirty="0">
                <a:latin typeface="Bierstadt" panose="020B0004020202020204" pitchFamily="34" charset="0"/>
              </a:rPr>
              <a:t>Continue to pursue opportunities to address identified areas of need.</a:t>
            </a:r>
          </a:p>
        </p:txBody>
      </p:sp>
    </p:spTree>
    <p:extLst>
      <p:ext uri="{BB962C8B-B14F-4D97-AF65-F5344CB8AC3E}">
        <p14:creationId xmlns:p14="http://schemas.microsoft.com/office/powerpoint/2010/main" val="405652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2032</Words>
  <Application>Microsoft Office PowerPoint</Application>
  <PresentationFormat>Widescreen</PresentationFormat>
  <Paragraphs>324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Bierstadt</vt:lpstr>
      <vt:lpstr>Selawik</vt:lpstr>
      <vt:lpstr>Selawik Semibold</vt:lpstr>
      <vt:lpstr>Office Theme</vt:lpstr>
      <vt:lpstr>Fort Erie Parks &amp; Open Space Master Plan</vt:lpstr>
      <vt:lpstr>Outline</vt:lpstr>
      <vt:lpstr>Purpose &amp; Scope</vt:lpstr>
      <vt:lpstr>Strategic Pillars</vt:lpstr>
      <vt:lpstr>2006 Master Plan</vt:lpstr>
      <vt:lpstr>Emerging Trends</vt:lpstr>
      <vt:lpstr>Community Consultation</vt:lpstr>
      <vt:lpstr>Priorities &amp; Expectations</vt:lpstr>
      <vt:lpstr>Vision &amp; Guiding Principles</vt:lpstr>
      <vt:lpstr>Existing Provision Levels</vt:lpstr>
      <vt:lpstr>Existing Provision Levels</vt:lpstr>
      <vt:lpstr>Existing Provision Levels</vt:lpstr>
      <vt:lpstr>Park Classifications</vt:lpstr>
      <vt:lpstr>Park Classifications</vt:lpstr>
      <vt:lpstr>Park Classifications</vt:lpstr>
      <vt:lpstr>Park Classifications</vt:lpstr>
      <vt:lpstr>Park Classifications</vt:lpstr>
      <vt:lpstr>Park Standards &amp; Service Levels</vt:lpstr>
      <vt:lpstr>Park Standards</vt:lpstr>
      <vt:lpstr>Provision of Features &amp; Facilities</vt:lpstr>
      <vt:lpstr>In-Park Facilities</vt:lpstr>
      <vt:lpstr>In-Park Facilities</vt:lpstr>
      <vt:lpstr>In-Park Facility Standards</vt:lpstr>
      <vt:lpstr>In-Park Facility Standards</vt:lpstr>
      <vt:lpstr>Gap Analysis</vt:lpstr>
      <vt:lpstr>Gap Analysis</vt:lpstr>
      <vt:lpstr>Gap Analysis</vt:lpstr>
      <vt:lpstr>Gap Analysis</vt:lpstr>
      <vt:lpstr>Facility Recommendations (to 2031)</vt:lpstr>
      <vt:lpstr>Population Projections</vt:lpstr>
      <vt:lpstr>Projected Parkland Needs</vt:lpstr>
      <vt:lpstr>Overall Strategy for Dedication / Cash in Lieu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Casey</dc:creator>
  <cp:lastModifiedBy>Patrick Casey</cp:lastModifiedBy>
  <cp:revision>41</cp:revision>
  <dcterms:created xsi:type="dcterms:W3CDTF">2024-09-23T14:43:46Z</dcterms:created>
  <dcterms:modified xsi:type="dcterms:W3CDTF">2024-09-23T19:02:05Z</dcterms:modified>
</cp:coreProperties>
</file>